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3"/>
  </p:notesMasterIdLst>
  <p:sldIdLst>
    <p:sldId id="256" r:id="rId2"/>
    <p:sldId id="280" r:id="rId3"/>
    <p:sldId id="287" r:id="rId4"/>
    <p:sldId id="284" r:id="rId5"/>
    <p:sldId id="260" r:id="rId6"/>
    <p:sldId id="263" r:id="rId7"/>
    <p:sldId id="265" r:id="rId8"/>
    <p:sldId id="258" r:id="rId9"/>
    <p:sldId id="261" r:id="rId10"/>
    <p:sldId id="257" r:id="rId11"/>
    <p:sldId id="264" r:id="rId12"/>
    <p:sldId id="259" r:id="rId13"/>
    <p:sldId id="262" r:id="rId14"/>
    <p:sldId id="267" r:id="rId15"/>
    <p:sldId id="266" r:id="rId16"/>
    <p:sldId id="268" r:id="rId17"/>
    <p:sldId id="271" r:id="rId18"/>
    <p:sldId id="269" r:id="rId19"/>
    <p:sldId id="270" r:id="rId20"/>
    <p:sldId id="285" r:id="rId21"/>
    <p:sldId id="286" r:id="rId22"/>
    <p:sldId id="282" r:id="rId23"/>
    <p:sldId id="289" r:id="rId24"/>
    <p:sldId id="290" r:id="rId25"/>
    <p:sldId id="291" r:id="rId26"/>
    <p:sldId id="292" r:id="rId27"/>
    <p:sldId id="283" r:id="rId28"/>
    <p:sldId id="276" r:id="rId29"/>
    <p:sldId id="277" r:id="rId30"/>
    <p:sldId id="278" r:id="rId31"/>
    <p:sldId id="279" r:id="rId3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B907A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932" autoAdjust="0"/>
  </p:normalViewPr>
  <p:slideViewPr>
    <p:cSldViewPr>
      <p:cViewPr>
        <p:scale>
          <a:sx n="66" d="100"/>
          <a:sy n="66" d="100"/>
        </p:scale>
        <p:origin x="-1242" y="-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CatName val="1"/>
            <c:showPercent val="1"/>
            <c:showLeaderLines val="1"/>
          </c:dLbls>
          <c:cat>
            <c:strRef>
              <c:f>Лист1!$A$2:$A$5</c:f>
              <c:strCache>
                <c:ptCount val="3"/>
                <c:pt idx="0">
                  <c:v> </c:v>
                </c:pt>
                <c:pt idx="1">
                  <c:v> </c:v>
                </c:pt>
                <c:pt idx="2">
                  <c:v>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52</c:v>
                </c:pt>
                <c:pt idx="1">
                  <c:v>38.4</c:v>
                </c:pt>
                <c:pt idx="2">
                  <c:v>9.6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CatName val="1"/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 </c:v>
                </c:pt>
                <c:pt idx="1">
                  <c:v> </c:v>
                </c:pt>
                <c:pt idx="2">
                  <c:v>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45.3</c:v>
                </c:pt>
                <c:pt idx="1">
                  <c:v>43.4</c:v>
                </c:pt>
                <c:pt idx="2">
                  <c:v>11.3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 
6,1%</a:t>
                    </a:r>
                  </a:p>
                </c:rich>
              </c:tx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Лист1!$A$2:$A$5</c:f>
              <c:strCache>
                <c:ptCount val="4"/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69.5</c:v>
                </c:pt>
                <c:pt idx="1">
                  <c:v>24.4</c:v>
                </c:pt>
                <c:pt idx="2">
                  <c:v>6.1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CatName val="1"/>
            <c:showPercent val="1"/>
            <c:showLeaderLines val="1"/>
          </c:dLbls>
          <c:cat>
            <c:strRef>
              <c:f>Лист1!$A$2:$A$5</c:f>
              <c:strCache>
                <c:ptCount val="3"/>
                <c:pt idx="0">
                  <c:v> </c:v>
                </c:pt>
                <c:pt idx="1">
                  <c:v> </c:v>
                </c:pt>
                <c:pt idx="2">
                  <c:v>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47.5</c:v>
                </c:pt>
                <c:pt idx="1">
                  <c:v>38.6</c:v>
                </c:pt>
                <c:pt idx="2">
                  <c:v>13.9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2CAC938-6766-44CB-90A6-8117702C1033}" type="datetimeFigureOut">
              <a:rPr lang="ru-RU"/>
              <a:pPr>
                <a:defRPr/>
              </a:pPr>
              <a:t>02.02.2014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EDC4D00-72BB-4210-8A5D-06FF4AF39F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985755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346DE6-4028-40B3-8B62-4CB8E0E4C970}" type="datetime1">
              <a:rPr lang="ru-RU" smtClean="0"/>
              <a:t>02.02.2014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Козина Лариса</a:t>
            </a:r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84104FFB-B89F-4372-992A-45D690DFA84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3804DB-5488-47BB-91A0-99FC9A5A3729}" type="datetime1">
              <a:rPr lang="ru-RU" smtClean="0"/>
              <a:t>02.02.2014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Козина Лариса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A47A3C-A8EE-405D-8561-6A6B76C7300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875146-0603-4335-8FF3-B30500737C66}" type="datetime1">
              <a:rPr lang="ru-RU" smtClean="0"/>
              <a:t>02.02.2014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Козина Лариса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2C0EE-020E-4ACC-AFBA-7D3A28B20AE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AF2C4C-BF9C-48A5-9DCB-B61C4498EE5E}" type="datetime1">
              <a:rPr lang="ru-RU" smtClean="0"/>
              <a:t>02.02.2014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Козина Лариса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EBF859-9CD7-4654-8EE7-B02CE54074C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AECE25-EFA1-4F60-B292-BB8E41C04103}" type="datetime1">
              <a:rPr lang="ru-RU" smtClean="0"/>
              <a:t>02.02.2014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Козина Лариса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39DA1E-AD42-4842-9A86-51FA62FE4E2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30F7D7-EE67-462B-B2B0-025D0F479956}" type="datetime1">
              <a:rPr lang="ru-RU" smtClean="0"/>
              <a:t>02.02.2014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Козина Лариса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5195E9-0903-4C97-9375-501A290DB1D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A9B48E-D51E-41AB-839B-CD5258D36EF6}" type="datetime1">
              <a:rPr lang="ru-RU" smtClean="0"/>
              <a:t>02.02.2014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Козина Лариса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65476D-6E0A-4497-93DD-3E3535E88EB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EC9B31-FEAE-4690-9F66-C7AECAD87981}" type="datetime1">
              <a:rPr lang="ru-RU" smtClean="0"/>
              <a:t>02.02.2014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Козина Лариса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A51C2C-131E-4F6A-86FA-C47C71E42A5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C692B4-BD1D-4A84-AD96-CC367C1B80E4}" type="datetime1">
              <a:rPr lang="ru-RU" smtClean="0"/>
              <a:t>02.02.2014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Козина Лариса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DE7D01-7AF9-4FF6-BD1A-FAC73D5CEC8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7B30DB-60E1-4C5F-94D8-6C8694F0FA01}" type="datetime1">
              <a:rPr lang="ru-RU" smtClean="0"/>
              <a:t>02.02.2014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Козина Лариса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9EDDBB-BDDA-468B-83E5-F1546FDE1A3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606521-CDEB-4BE1-A164-12F8D51FFDD7}" type="datetime1">
              <a:rPr lang="ru-RU" smtClean="0"/>
              <a:t>02.02.2014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E04930-5291-402F-8BB0-230F4D6F3F7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Козина Лариса</a:t>
            </a:r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FD2C9A6-7D5B-4177-8695-5B522758F5DA}" type="datetime1">
              <a:rPr lang="ru-RU" smtClean="0"/>
              <a:t>02.02.2014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ru-RU" smtClean="0"/>
              <a:t>Козина Лариса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072E239-0732-4B93-A8A7-F758BD507D3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7" Type="http://schemas.openxmlformats.org/officeDocument/2006/relationships/chart" Target="../charts/chart4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6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yandex.ru/yandsearch?ed=1&amp;text=%D1%82%D0%B0%D0%B1%D0%BB%D0%B8%D1%86%D0%B0%20%D0%BC%D0%B5%D0%BD%D0%B4%D0%B5%D0%BB%D0%B5%D0%B5%D0%B2%D0%B0%20%D0%B2%20%D0%BA%D0%B0%D1%80%D1%82%D0%B8%D0%BD%D0%BA%D0%B0%D1%85&amp;img_url=fuzzy.ncport.ru/~kostik/ch-table-mendeleeva.image1183.jpg&amp;rpt=simage&amp;p=94" TargetMode="Externa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ages.yandex.ru/yandsearch?ed=1&amp;text=%D1%82%D0%B0%D0%B1%D0%BB%D0%B8%D1%86%D0%B0%20%D0%BC%D0%B5%D0%BD%D0%B4%D0%B5%D0%BB%D0%B5%D0%B5%D0%B2%D0%B0%20%D0%B2%20%D0%BA%D0%B0%D1%80%D1%82%D0%B8%D0%BD%D0%BA%D0%B0%D1%85&amp;p=173&amp;img_url=www.sinless664.narod.ru/img/tr.jpg&amp;rpt=simage" TargetMode="Externa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enclass.ru/node/43877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4653136"/>
            <a:ext cx="6858000" cy="576064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Работу выполнила Козина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лариса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учащаяся  11 А класса  МОУ СОШ26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467544" y="3284984"/>
            <a:ext cx="6858000" cy="1152128"/>
          </a:xfrm>
        </p:spPr>
        <p:txBody>
          <a:bodyPr>
            <a:noAutofit/>
          </a:bodyPr>
          <a:lstStyle/>
          <a:p>
            <a:pPr eaLnBrk="1" hangingPunct="1"/>
            <a:r>
              <a:rPr lang="ru-RU" sz="36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Тест для подготовки к ГИА по химии</a:t>
            </a:r>
          </a:p>
        </p:txBody>
      </p:sp>
      <p:sp>
        <p:nvSpPr>
          <p:cNvPr id="4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411759" y="4149080"/>
            <a:ext cx="4320000" cy="72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/>
              <a:t>Верно</a:t>
            </a:r>
            <a:endParaRPr lang="ru-RU" sz="2400" b="1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411760" y="2204863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411760" y="2204864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2400" dirty="0" smtClean="0"/>
              <a:t>изменение цвета             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411760" y="4149080"/>
            <a:ext cx="4320000" cy="72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/>
              <a:t>выделение газа</a:t>
            </a:r>
            <a:endParaRPr lang="ru-RU" sz="24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411760" y="3212975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411760" y="3212976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/>
              <a:t>выделение осадка</a:t>
            </a:r>
            <a:endParaRPr lang="ru-RU" sz="2400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411760" y="5085183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411760" y="5085184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/>
              <a:t>появление запаха</a:t>
            </a:r>
            <a:endParaRPr lang="ru-RU" sz="2400" dirty="0"/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А</a:t>
            </a:r>
            <a:r>
              <a:rPr lang="en-US" sz="2400" b="1" dirty="0" smtClean="0"/>
              <a:t>6.</a:t>
            </a:r>
            <a:r>
              <a:rPr lang="en-US" sz="2400" dirty="0" smtClean="0"/>
              <a:t>  </a:t>
            </a:r>
            <a:r>
              <a:rPr lang="ru-RU" sz="2400" dirty="0" smtClean="0"/>
              <a:t>Признаком протекания химической реакции между уксусной кислотой и гидрокарбонатом натрия является</a:t>
            </a:r>
            <a:endParaRPr lang="ru-RU" sz="2400" dirty="0"/>
          </a:p>
        </p:txBody>
      </p:sp>
      <p:sp>
        <p:nvSpPr>
          <p:cNvPr id="14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Содержимое 8">
            <a:hlinkClick r:id="rId2" action="ppaction://hlinksldjump"/>
          </p:cNvPr>
          <p:cNvSpPr txBox="1">
            <a:spLocks/>
          </p:cNvSpPr>
          <p:nvPr/>
        </p:nvSpPr>
        <p:spPr>
          <a:xfrm>
            <a:off x="683568" y="4380726"/>
            <a:ext cx="1357322" cy="57492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tlCol="0" anchor="ctr">
            <a:normAutofit fontScale="55000" lnSpcReduction="200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ru-RU" sz="4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ТМ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ТМ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Содержимое 8">
            <a:hlinkClick r:id="rId3" action="ppaction://hlinksldjump"/>
          </p:cNvPr>
          <p:cNvSpPr txBox="1">
            <a:spLocks/>
          </p:cNvSpPr>
          <p:nvPr/>
        </p:nvSpPr>
        <p:spPr>
          <a:xfrm>
            <a:off x="683568" y="5260554"/>
            <a:ext cx="1357322" cy="57606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Ins="91440" bIns="45720" rtlCol="0" anchor="ctr">
            <a:normAutofit fontScale="92500" lnSpcReduction="10000"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ru-RU" sz="2800" smtClean="0">
                <a:solidFill>
                  <a:srgbClr val="C00000"/>
                </a:solidFill>
              </a:rPr>
              <a:t>ТР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Козина Лариса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2411759" y="3212976"/>
            <a:ext cx="4320000" cy="72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/>
              <a:t>Верно</a:t>
            </a:r>
            <a:endParaRPr lang="ru-RU" sz="2400" b="1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411760" y="2204863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411760" y="2204864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 smtClean="0"/>
          </a:p>
          <a:p>
            <a:pPr algn="ctr"/>
            <a:r>
              <a:rPr lang="en-US" sz="2400" dirty="0" err="1" smtClean="0"/>
              <a:t>MgCI</a:t>
            </a:r>
            <a:r>
              <a:rPr lang="ru-RU" sz="2400" baseline="-25000" dirty="0" smtClean="0"/>
              <a:t>2</a:t>
            </a:r>
            <a:endParaRPr lang="ru-RU" sz="24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411760" y="3212976"/>
            <a:ext cx="4320000" cy="72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2400" dirty="0" err="1" smtClean="0"/>
              <a:t>AgNO</a:t>
            </a:r>
            <a:r>
              <a:rPr lang="ru-RU" sz="2400" baseline="-25000" dirty="0" smtClean="0"/>
              <a:t>3</a:t>
            </a:r>
            <a:endParaRPr lang="ru-RU" sz="24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411760" y="4149079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411760" y="4149080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/>
              <a:t>K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SO</a:t>
            </a:r>
            <a:r>
              <a:rPr lang="en-US" sz="2400" baseline="-25000" dirty="0" smtClean="0"/>
              <a:t>3</a:t>
            </a:r>
            <a:endParaRPr lang="ru-RU" sz="2400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411760" y="5085183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411760" y="5085184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2400" dirty="0" smtClean="0"/>
              <a:t>Na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С</a:t>
            </a:r>
            <a:r>
              <a:rPr lang="en-US" sz="2400" dirty="0" smtClean="0"/>
              <a:t>O</a:t>
            </a:r>
            <a:r>
              <a:rPr lang="ru-RU" sz="2400" baseline="-25000" dirty="0" smtClean="0"/>
              <a:t>3</a:t>
            </a:r>
            <a:r>
              <a:rPr lang="ru-RU" sz="2400" dirty="0" smtClean="0"/>
              <a:t>  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А7</a:t>
            </a:r>
            <a:r>
              <a:rPr lang="ru-RU" sz="2400" dirty="0" smtClean="0"/>
              <a:t>. Одинаковое число молей катионов и анионов образуются при полной диссоциации в водном растворе  1 моль </a:t>
            </a:r>
            <a:endParaRPr lang="ru-RU" sz="2400" dirty="0"/>
          </a:p>
        </p:txBody>
      </p:sp>
      <p:sp>
        <p:nvSpPr>
          <p:cNvPr id="12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Содержимое 8">
            <a:hlinkClick r:id="rId2" action="ppaction://hlinksldjump"/>
          </p:cNvPr>
          <p:cNvSpPr txBox="1">
            <a:spLocks/>
          </p:cNvSpPr>
          <p:nvPr/>
        </p:nvSpPr>
        <p:spPr>
          <a:xfrm>
            <a:off x="683568" y="4380726"/>
            <a:ext cx="1357322" cy="57492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tlCol="0" anchor="ctr">
            <a:normAutofit fontScale="55000" lnSpcReduction="200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ru-RU" sz="4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ТМ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ТМ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Содержимое 8">
            <a:hlinkClick r:id="rId3" action="ppaction://hlinksldjump"/>
          </p:cNvPr>
          <p:cNvSpPr txBox="1">
            <a:spLocks/>
          </p:cNvSpPr>
          <p:nvPr/>
        </p:nvSpPr>
        <p:spPr>
          <a:xfrm>
            <a:off x="683568" y="5260554"/>
            <a:ext cx="1357322" cy="57606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Ins="91440" bIns="45720" rtlCol="0" anchor="ctr">
            <a:normAutofit fontScale="92500" lnSpcReduction="10000"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ru-RU" sz="2800" smtClean="0">
                <a:solidFill>
                  <a:srgbClr val="C00000"/>
                </a:solidFill>
              </a:rPr>
              <a:t>ТР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Козина Лариса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2411759" y="3212976"/>
            <a:ext cx="4320000" cy="72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/>
              <a:t>Верно</a:t>
            </a:r>
            <a:endParaRPr lang="ru-RU" sz="2400" b="1" dirty="0"/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2411760" y="2204863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2411760" y="2204864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2400" dirty="0" err="1" smtClean="0"/>
              <a:t>NaOH</a:t>
            </a:r>
            <a:r>
              <a:rPr lang="en-US" sz="2400" dirty="0" smtClean="0"/>
              <a:t> </a:t>
            </a:r>
            <a:r>
              <a:rPr lang="ru-RU" sz="2400" dirty="0" smtClean="0"/>
              <a:t>и</a:t>
            </a:r>
            <a:r>
              <a:rPr lang="en-US" sz="2400" dirty="0" smtClean="0"/>
              <a:t>  </a:t>
            </a:r>
            <a:r>
              <a:rPr lang="ru-RU" sz="2400" dirty="0" smtClean="0"/>
              <a:t>Н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SO</a:t>
            </a:r>
            <a:r>
              <a:rPr lang="en-US" sz="2400" baseline="-25000" dirty="0" smtClean="0"/>
              <a:t>4</a:t>
            </a:r>
            <a:endParaRPr lang="ru-RU" sz="2400" dirty="0" smtClean="0"/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2411760" y="3212976"/>
            <a:ext cx="4320000" cy="72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/>
              <a:t>KOH </a:t>
            </a:r>
            <a:r>
              <a:rPr lang="ru-RU" sz="2400" dirty="0" smtClean="0"/>
              <a:t>и</a:t>
            </a:r>
            <a:r>
              <a:rPr lang="en-US" sz="2400" dirty="0" smtClean="0"/>
              <a:t> (N</a:t>
            </a:r>
            <a:r>
              <a:rPr lang="ru-RU" sz="2400" dirty="0" smtClean="0"/>
              <a:t>Н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SO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</a:t>
            </a:r>
            <a:endParaRPr lang="ru-RU" sz="2400" dirty="0"/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2411760" y="4149079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2411760" y="4149080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/>
              <a:t>BaCl</a:t>
            </a:r>
            <a:r>
              <a:rPr lang="en-US" sz="2400" baseline="-25000" dirty="0" smtClean="0"/>
              <a:t>2 </a:t>
            </a:r>
            <a:r>
              <a:rPr lang="en-US" sz="2400" dirty="0" smtClean="0"/>
              <a:t> </a:t>
            </a:r>
            <a:r>
              <a:rPr lang="ru-RU" sz="2400" dirty="0" smtClean="0"/>
              <a:t>и </a:t>
            </a:r>
            <a:r>
              <a:rPr lang="en-US" sz="2400" dirty="0" smtClean="0"/>
              <a:t>AgNO</a:t>
            </a:r>
            <a:r>
              <a:rPr lang="en-US" sz="2400" baseline="-25000" dirty="0" smtClean="0"/>
              <a:t>3</a:t>
            </a:r>
            <a:endParaRPr lang="ru-RU" sz="2400" dirty="0"/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2411760" y="5085183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2411760" y="5085184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2400" dirty="0" smtClean="0"/>
              <a:t>К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С</a:t>
            </a:r>
            <a:r>
              <a:rPr lang="en-US" sz="2400" dirty="0" smtClean="0"/>
              <a:t>O</a:t>
            </a:r>
            <a:r>
              <a:rPr lang="ru-RU" sz="2400" baseline="-25000" dirty="0" smtClean="0"/>
              <a:t>3</a:t>
            </a:r>
            <a:r>
              <a:rPr lang="ru-RU" sz="2400" dirty="0" smtClean="0"/>
              <a:t> и С</a:t>
            </a:r>
            <a:r>
              <a:rPr lang="en-US" sz="2400" dirty="0" smtClean="0"/>
              <a:t>a</a:t>
            </a:r>
            <a:r>
              <a:rPr lang="ru-RU" sz="2400" dirty="0" smtClean="0"/>
              <a:t>(</a:t>
            </a:r>
            <a:r>
              <a:rPr lang="en-US" sz="2400" dirty="0" smtClean="0"/>
              <a:t>NO</a:t>
            </a:r>
            <a:r>
              <a:rPr lang="ru-RU" sz="2400" baseline="-25000" dirty="0" smtClean="0"/>
              <a:t>3</a:t>
            </a:r>
            <a:r>
              <a:rPr lang="ru-RU" sz="2400" dirty="0" smtClean="0"/>
              <a:t>)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      </a:t>
            </a:r>
          </a:p>
        </p:txBody>
      </p:sp>
      <p:sp>
        <p:nvSpPr>
          <p:cNvPr id="55" name="Заголовок 5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А8. </a:t>
            </a:r>
            <a:r>
              <a:rPr lang="ru-RU" sz="2400" dirty="0" smtClean="0"/>
              <a:t>Газ выделяется при взаимодействии             </a:t>
            </a:r>
            <a:endParaRPr lang="ru-RU" sz="2400" dirty="0"/>
          </a:p>
        </p:txBody>
      </p:sp>
      <p:sp>
        <p:nvSpPr>
          <p:cNvPr id="14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Содержимое 8">
            <a:hlinkClick r:id="rId2" action="ppaction://hlinksldjump"/>
          </p:cNvPr>
          <p:cNvSpPr txBox="1">
            <a:spLocks/>
          </p:cNvSpPr>
          <p:nvPr/>
        </p:nvSpPr>
        <p:spPr>
          <a:xfrm>
            <a:off x="683568" y="4380726"/>
            <a:ext cx="1357322" cy="57492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tlCol="0" anchor="ctr">
            <a:normAutofit fontScale="55000" lnSpcReduction="200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ru-RU" sz="4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ТМ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ТМ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Содержимое 8">
            <a:hlinkClick r:id="rId3" action="ppaction://hlinksldjump"/>
          </p:cNvPr>
          <p:cNvSpPr txBox="1">
            <a:spLocks/>
          </p:cNvSpPr>
          <p:nvPr/>
        </p:nvSpPr>
        <p:spPr>
          <a:xfrm>
            <a:off x="683568" y="5260554"/>
            <a:ext cx="1357322" cy="57606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Ins="91440" bIns="45720" rtlCol="0" anchor="ctr">
            <a:normAutofit fontScale="92500" lnSpcReduction="10000"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ru-RU" sz="2800" smtClean="0">
                <a:solidFill>
                  <a:srgbClr val="C00000"/>
                </a:solidFill>
              </a:rPr>
              <a:t>ТР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Козина Лариса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2411759" y="4149080"/>
            <a:ext cx="4320000" cy="72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/>
              <a:t>Верно</a:t>
            </a:r>
            <a:endParaRPr lang="ru-RU" sz="2400" b="1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411760" y="2204863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411760" y="2204864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/>
              <a:t>кислород и водород </a:t>
            </a:r>
            <a:endParaRPr lang="ru-RU" sz="2400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411760" y="4149080"/>
            <a:ext cx="4320000" cy="72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2400" dirty="0" smtClean="0"/>
              <a:t>сера и вода</a:t>
            </a:r>
            <a:endParaRPr lang="ru-RU" sz="24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411760" y="3212975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411760" y="3212976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/>
              <a:t>азот и литий </a:t>
            </a:r>
            <a:endParaRPr lang="ru-RU" sz="2400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411760" y="5085183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411760" y="5085184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/>
              <a:t>железо и хлор</a:t>
            </a:r>
            <a:endParaRPr lang="ru-RU" sz="2400" dirty="0"/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/>
              <a:t>A</a:t>
            </a:r>
            <a:r>
              <a:rPr lang="ru-RU" sz="2400" b="1" dirty="0" smtClean="0"/>
              <a:t>9. </a:t>
            </a:r>
            <a:r>
              <a:rPr lang="ru-RU" sz="2400" dirty="0" smtClean="0"/>
              <a:t> </a:t>
            </a:r>
            <a:r>
              <a:rPr lang="ru-RU" sz="2400" b="1" dirty="0" smtClean="0"/>
              <a:t>Не реагируют</a:t>
            </a:r>
            <a:r>
              <a:rPr lang="ru-RU" sz="2400" dirty="0" smtClean="0"/>
              <a:t>  друг с другом </a:t>
            </a:r>
            <a:endParaRPr lang="ru-RU" sz="2400" dirty="0"/>
          </a:p>
        </p:txBody>
      </p:sp>
      <p:sp>
        <p:nvSpPr>
          <p:cNvPr id="12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Содержимое 8">
            <a:hlinkClick r:id="rId2" action="ppaction://hlinksldjump"/>
          </p:cNvPr>
          <p:cNvSpPr txBox="1">
            <a:spLocks/>
          </p:cNvSpPr>
          <p:nvPr/>
        </p:nvSpPr>
        <p:spPr>
          <a:xfrm>
            <a:off x="683568" y="4380726"/>
            <a:ext cx="1357322" cy="57492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tlCol="0" anchor="ctr">
            <a:normAutofit fontScale="55000" lnSpcReduction="200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ru-RU" sz="4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ТМ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ТМ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Содержимое 8">
            <a:hlinkClick r:id="rId3" action="ppaction://hlinksldjump"/>
          </p:cNvPr>
          <p:cNvSpPr txBox="1">
            <a:spLocks/>
          </p:cNvSpPr>
          <p:nvPr/>
        </p:nvSpPr>
        <p:spPr>
          <a:xfrm>
            <a:off x="683568" y="5260554"/>
            <a:ext cx="1357322" cy="57606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Ins="91440" bIns="45720" rtlCol="0" anchor="ctr">
            <a:normAutofit fontScale="92500" lnSpcReduction="10000"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ru-RU" sz="2800" smtClean="0">
                <a:solidFill>
                  <a:srgbClr val="C00000"/>
                </a:solidFill>
              </a:rPr>
              <a:t>ТР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Козина Лариса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2411759" y="4149080"/>
            <a:ext cx="4320000" cy="72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/>
              <a:t>Верно</a:t>
            </a:r>
            <a:endParaRPr lang="ru-RU" sz="2400" b="1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411760" y="2204863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411760" y="2204864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 smtClean="0"/>
              <a:t>NaOH</a:t>
            </a:r>
            <a:r>
              <a:rPr lang="en-US" sz="2400" dirty="0" smtClean="0"/>
              <a:t> </a:t>
            </a:r>
            <a:r>
              <a:rPr lang="ru-RU" sz="2400" dirty="0" smtClean="0"/>
              <a:t>и </a:t>
            </a:r>
            <a:r>
              <a:rPr lang="en-US" sz="2400" dirty="0" smtClean="0"/>
              <a:t>KNO</a:t>
            </a:r>
            <a:r>
              <a:rPr lang="ru-RU" sz="2400" baseline="-25000" dirty="0" smtClean="0"/>
              <a:t>3 </a:t>
            </a:r>
            <a:endParaRPr lang="ru-RU" sz="2400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411760" y="4149080"/>
            <a:ext cx="4320000" cy="72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/>
              <a:t>Н</a:t>
            </a:r>
            <a:r>
              <a:rPr lang="ru-RU" sz="2400" baseline="-25000" dirty="0" smtClean="0"/>
              <a:t>2</a:t>
            </a:r>
            <a:r>
              <a:rPr lang="en-US" sz="2400" dirty="0" smtClean="0"/>
              <a:t>SO</a:t>
            </a:r>
            <a:r>
              <a:rPr lang="ru-RU" sz="2400" baseline="-25000" dirty="0" smtClean="0"/>
              <a:t>4</a:t>
            </a:r>
            <a:r>
              <a:rPr lang="ru-RU" sz="2400" dirty="0" smtClean="0"/>
              <a:t> и </a:t>
            </a:r>
            <a:r>
              <a:rPr lang="en-US" sz="2400" dirty="0" smtClean="0"/>
              <a:t>KOH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411760" y="3212975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411760" y="3212976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/>
              <a:t>Н</a:t>
            </a:r>
            <a:r>
              <a:rPr lang="ru-RU" sz="2400" baseline="-25000" dirty="0" smtClean="0"/>
              <a:t>2</a:t>
            </a:r>
            <a:r>
              <a:rPr lang="en-US" sz="2400" dirty="0" smtClean="0"/>
              <a:t>SO</a:t>
            </a:r>
            <a:r>
              <a:rPr lang="ru-RU" sz="2400" baseline="-25000" dirty="0" smtClean="0"/>
              <a:t>4</a:t>
            </a:r>
            <a:r>
              <a:rPr lang="ru-RU" sz="2400" dirty="0" smtClean="0"/>
              <a:t> и Н</a:t>
            </a:r>
            <a:r>
              <a:rPr lang="ru-RU" sz="2400" baseline="-25000" dirty="0" smtClean="0"/>
              <a:t>2</a:t>
            </a:r>
            <a:r>
              <a:rPr lang="en-US" sz="2400" dirty="0" smtClean="0"/>
              <a:t>O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411760" y="5085183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411760" y="5085184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 smtClean="0"/>
              <a:t>KCl</a:t>
            </a:r>
            <a:r>
              <a:rPr lang="ru-RU" sz="2400" dirty="0" smtClean="0"/>
              <a:t> и </a:t>
            </a:r>
            <a:r>
              <a:rPr lang="en-US" sz="2400" dirty="0" err="1" smtClean="0"/>
              <a:t>HCl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А10.</a:t>
            </a:r>
            <a:r>
              <a:rPr lang="ru-RU" sz="2400" dirty="0" smtClean="0"/>
              <a:t> Оксид алюминия реагирует с каждым из двух веществ:</a:t>
            </a:r>
            <a:endParaRPr lang="ru-RU" sz="2400" dirty="0"/>
          </a:p>
        </p:txBody>
      </p:sp>
      <p:sp>
        <p:nvSpPr>
          <p:cNvPr id="12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Содержимое 8">
            <a:hlinkClick r:id="rId2" action="ppaction://hlinksldjump"/>
          </p:cNvPr>
          <p:cNvSpPr txBox="1">
            <a:spLocks/>
          </p:cNvSpPr>
          <p:nvPr/>
        </p:nvSpPr>
        <p:spPr>
          <a:xfrm>
            <a:off x="683568" y="4380726"/>
            <a:ext cx="1357322" cy="57492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tlCol="0" anchor="ctr">
            <a:normAutofit fontScale="55000" lnSpcReduction="200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ru-RU" sz="4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ТМ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ТМ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Содержимое 8">
            <a:hlinkClick r:id="rId3" action="ppaction://hlinksldjump"/>
          </p:cNvPr>
          <p:cNvSpPr txBox="1">
            <a:spLocks/>
          </p:cNvSpPr>
          <p:nvPr/>
        </p:nvSpPr>
        <p:spPr>
          <a:xfrm>
            <a:off x="683568" y="5260554"/>
            <a:ext cx="1357322" cy="57606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Ins="91440" bIns="45720" rtlCol="0" anchor="ctr">
            <a:normAutofit fontScale="92500" lnSpcReduction="10000"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ru-RU" sz="2800" smtClean="0">
                <a:solidFill>
                  <a:srgbClr val="C00000"/>
                </a:solidFill>
              </a:rPr>
              <a:t>ТР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Козина Лариса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2411759" y="2204864"/>
            <a:ext cx="4320000" cy="72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/>
              <a:t>Верно</a:t>
            </a:r>
            <a:endParaRPr lang="ru-RU" sz="2400" b="1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411760" y="3212975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411760" y="3212976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/>
              <a:t>K</a:t>
            </a:r>
            <a:r>
              <a:rPr lang="en-US" sz="2400" baseline="-25000" dirty="0" smtClean="0"/>
              <a:t>2</a:t>
            </a:r>
            <a:r>
              <a:rPr lang="ru-RU" sz="2400" dirty="0" smtClean="0"/>
              <a:t>С</a:t>
            </a:r>
            <a:r>
              <a:rPr lang="en-US" sz="2400" dirty="0" smtClean="0"/>
              <a:t>O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</a:t>
            </a:r>
            <a:r>
              <a:rPr lang="ru-RU" sz="2400" dirty="0" smtClean="0"/>
              <a:t>и </a:t>
            </a:r>
            <a:r>
              <a:rPr lang="en-US" sz="2400" dirty="0" err="1" smtClean="0"/>
              <a:t>Ba</a:t>
            </a:r>
            <a:r>
              <a:rPr lang="en-US" sz="2400" dirty="0" smtClean="0"/>
              <a:t>(NO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</a:t>
            </a:r>
            <a:endParaRPr lang="ru-RU" sz="2400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411760" y="2204864"/>
            <a:ext cx="4320000" cy="72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/>
              <a:t>CO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</a:t>
            </a:r>
            <a:r>
              <a:rPr lang="ru-RU" sz="2400" dirty="0" smtClean="0"/>
              <a:t>и </a:t>
            </a:r>
            <a:r>
              <a:rPr lang="en-US" sz="2400" dirty="0" smtClean="0"/>
              <a:t>CuCI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</a:t>
            </a:r>
            <a:endParaRPr lang="ru-RU" sz="24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411760" y="4149079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411760" y="4149080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/>
              <a:t>М</a:t>
            </a:r>
            <a:r>
              <a:rPr lang="en-US" sz="2400" dirty="0" err="1" smtClean="0"/>
              <a:t>gO</a:t>
            </a:r>
            <a:r>
              <a:rPr lang="en-US" sz="2400" dirty="0" smtClean="0"/>
              <a:t> </a:t>
            </a:r>
            <a:r>
              <a:rPr lang="ru-RU" sz="2400" dirty="0" smtClean="0"/>
              <a:t>и </a:t>
            </a:r>
            <a:r>
              <a:rPr lang="en-US" sz="2400" dirty="0" smtClean="0"/>
              <a:t>MgSO</a:t>
            </a:r>
            <a:r>
              <a:rPr lang="en-US" sz="2400" baseline="-25000" dirty="0" smtClean="0"/>
              <a:t>4 </a:t>
            </a:r>
            <a:endParaRPr lang="ru-RU" sz="2400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411760" y="5085183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411760" y="5085184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2400" dirty="0" smtClean="0"/>
              <a:t>CO </a:t>
            </a:r>
            <a:r>
              <a:rPr lang="ru-RU" sz="2400" dirty="0" smtClean="0"/>
              <a:t>и </a:t>
            </a:r>
            <a:r>
              <a:rPr lang="en-US" sz="2400" dirty="0" smtClean="0"/>
              <a:t>FeSO</a:t>
            </a:r>
            <a:r>
              <a:rPr lang="en-US" sz="2400" baseline="-25000" dirty="0" smtClean="0"/>
              <a:t>4</a:t>
            </a:r>
            <a:r>
              <a:rPr lang="en-US" sz="2400" b="1" dirty="0" smtClean="0"/>
              <a:t> </a:t>
            </a:r>
            <a:endParaRPr lang="ru-RU" sz="2400" dirty="0"/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А11. </a:t>
            </a:r>
            <a:r>
              <a:rPr lang="ru-RU" sz="2400" dirty="0" smtClean="0"/>
              <a:t> </a:t>
            </a:r>
            <a:r>
              <a:rPr lang="ru-RU" sz="2400" dirty="0" err="1" smtClean="0"/>
              <a:t>Гидроксид</a:t>
            </a:r>
            <a:r>
              <a:rPr lang="ru-RU" sz="2400" dirty="0" smtClean="0"/>
              <a:t> натрия реагирует с каждым из двух веществ</a:t>
            </a:r>
            <a:endParaRPr lang="ru-RU" sz="2400" dirty="0"/>
          </a:p>
        </p:txBody>
      </p:sp>
      <p:sp>
        <p:nvSpPr>
          <p:cNvPr id="12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Содержимое 8">
            <a:hlinkClick r:id="rId2" action="ppaction://hlinksldjump"/>
          </p:cNvPr>
          <p:cNvSpPr txBox="1">
            <a:spLocks/>
          </p:cNvSpPr>
          <p:nvPr/>
        </p:nvSpPr>
        <p:spPr>
          <a:xfrm>
            <a:off x="683568" y="4380726"/>
            <a:ext cx="1357322" cy="57492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tlCol="0" anchor="ctr">
            <a:normAutofit fontScale="55000" lnSpcReduction="200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ru-RU" sz="4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ТМ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ТМ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Содержимое 8">
            <a:hlinkClick r:id="rId3" action="ppaction://hlinksldjump"/>
          </p:cNvPr>
          <p:cNvSpPr txBox="1">
            <a:spLocks/>
          </p:cNvSpPr>
          <p:nvPr/>
        </p:nvSpPr>
        <p:spPr>
          <a:xfrm>
            <a:off x="683568" y="5260554"/>
            <a:ext cx="1357322" cy="57606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Ins="91440" bIns="45720" rtlCol="0" anchor="ctr">
            <a:normAutofit fontScale="92500" lnSpcReduction="10000"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ru-RU" sz="2800" smtClean="0">
                <a:solidFill>
                  <a:srgbClr val="C00000"/>
                </a:solidFill>
              </a:rPr>
              <a:t>ТР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Козина Лариса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2411759" y="5085184"/>
            <a:ext cx="4320000" cy="72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/>
              <a:t>Верно</a:t>
            </a:r>
            <a:endParaRPr lang="ru-RU" sz="2400" b="1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411760" y="2204863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411760" y="2204864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2400" dirty="0" smtClean="0"/>
              <a:t>оксидом углерода (</a:t>
            </a:r>
            <a:r>
              <a:rPr lang="en-US" sz="2400" dirty="0" smtClean="0"/>
              <a:t>IV</a:t>
            </a:r>
            <a:r>
              <a:rPr lang="ru-RU" sz="2400" dirty="0" smtClean="0"/>
              <a:t>) 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411760" y="5085184"/>
            <a:ext cx="4320000" cy="72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2400" dirty="0" smtClean="0"/>
              <a:t>карбонатом аммония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411760" y="3212975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411760" y="3212976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/>
              <a:t>карбонатом магния</a:t>
            </a:r>
            <a:endParaRPr lang="ru-RU" sz="2400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411760" y="4149079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411760" y="4149080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/>
              <a:t>карбонатом кальция</a:t>
            </a:r>
            <a:endParaRPr lang="ru-RU" sz="2400" dirty="0"/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A</a:t>
            </a:r>
            <a:r>
              <a:rPr lang="ru-RU" sz="2400" b="1" dirty="0" smtClean="0"/>
              <a:t>12. </a:t>
            </a:r>
            <a:r>
              <a:rPr lang="ru-RU" sz="2400" dirty="0" smtClean="0"/>
              <a:t> Карбонат бария можно получить в результате реакции нитрата бария с</a:t>
            </a:r>
            <a:endParaRPr lang="ru-RU" sz="2400" dirty="0"/>
          </a:p>
        </p:txBody>
      </p:sp>
      <p:sp>
        <p:nvSpPr>
          <p:cNvPr id="12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Содержимое 8">
            <a:hlinkClick r:id="rId2" action="ppaction://hlinksldjump"/>
          </p:cNvPr>
          <p:cNvSpPr txBox="1">
            <a:spLocks/>
          </p:cNvSpPr>
          <p:nvPr/>
        </p:nvSpPr>
        <p:spPr>
          <a:xfrm>
            <a:off x="683568" y="4380726"/>
            <a:ext cx="1357322" cy="57492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tlCol="0" anchor="ctr">
            <a:normAutofit fontScale="55000" lnSpcReduction="200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ru-RU" sz="4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ТМ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ТМ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Содержимое 8">
            <a:hlinkClick r:id="rId3" action="ppaction://hlinksldjump"/>
          </p:cNvPr>
          <p:cNvSpPr txBox="1">
            <a:spLocks/>
          </p:cNvSpPr>
          <p:nvPr/>
        </p:nvSpPr>
        <p:spPr>
          <a:xfrm>
            <a:off x="683568" y="5260554"/>
            <a:ext cx="1357322" cy="57606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Ins="91440" bIns="45720" rtlCol="0" anchor="ctr">
            <a:normAutofit fontScale="92500" lnSpcReduction="10000"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ru-RU" sz="2800" smtClean="0">
                <a:solidFill>
                  <a:srgbClr val="C00000"/>
                </a:solidFill>
              </a:rPr>
              <a:t>ТР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Козина Лариса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2411759" y="2204864"/>
            <a:ext cx="4320000" cy="72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/>
              <a:t>Верно</a:t>
            </a:r>
            <a:endParaRPr lang="ru-RU" sz="2400" b="1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411760" y="3212975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411760" y="3212976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/>
              <a:t>неверны оба суждения</a:t>
            </a:r>
            <a:endParaRPr lang="ru-RU" sz="2400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411760" y="2204864"/>
            <a:ext cx="4320000" cy="72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/>
              <a:t>оба суждения верны</a:t>
            </a:r>
            <a:endParaRPr lang="ru-RU" sz="24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411760" y="4149079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411760" y="4149080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/>
              <a:t>верно только А</a:t>
            </a:r>
            <a:endParaRPr lang="ru-RU" sz="2400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411760" y="5085183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411760" y="5085184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/>
              <a:t>верно только Б</a:t>
            </a:r>
            <a:endParaRPr lang="ru-RU" sz="2400" dirty="0"/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467544" y="476673"/>
            <a:ext cx="8260672" cy="72008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А13</a:t>
            </a:r>
            <a:r>
              <a:rPr lang="ru-RU" sz="2400" dirty="0" smtClean="0"/>
              <a:t>.  Верны ли  суждения о способах разделения смесей?</a:t>
            </a:r>
            <a:br>
              <a:rPr lang="ru-RU" sz="2400" dirty="0" smtClean="0"/>
            </a:br>
            <a:endParaRPr lang="ru-RU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-252536" y="1052736"/>
            <a:ext cx="9396536" cy="7696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 smtClean="0"/>
              <a:t>    </a:t>
            </a:r>
            <a:r>
              <a:rPr lang="ru-RU" sz="1600" b="1" dirty="0" smtClean="0"/>
              <a:t>А. Выпаривание относят к физическим способам разделения смесей.</a:t>
            </a:r>
            <a:br>
              <a:rPr lang="ru-RU" sz="1600" b="1" dirty="0" smtClean="0"/>
            </a:br>
            <a:r>
              <a:rPr lang="ru-RU" sz="1600" b="1" dirty="0" smtClean="0"/>
              <a:t>Б. Смесь воды и растительного масла разделяют с помощью делительной</a:t>
            </a:r>
            <a:r>
              <a:rPr lang="en-US" sz="1600" b="1" dirty="0" smtClean="0"/>
              <a:t> </a:t>
            </a:r>
            <a:r>
              <a:rPr lang="ru-RU" sz="1600" b="1" dirty="0" smtClean="0"/>
              <a:t>воронки </a:t>
            </a:r>
            <a:endParaRPr lang="ru-RU" sz="1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</p:txBody>
      </p:sp>
      <p:sp>
        <p:nvSpPr>
          <p:cNvPr id="13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" name="Содержимое 8">
            <a:hlinkClick r:id="rId2" action="ppaction://hlinksldjump"/>
          </p:cNvPr>
          <p:cNvSpPr txBox="1">
            <a:spLocks/>
          </p:cNvSpPr>
          <p:nvPr/>
        </p:nvSpPr>
        <p:spPr>
          <a:xfrm>
            <a:off x="683568" y="4380726"/>
            <a:ext cx="1357322" cy="57492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tlCol="0" anchor="ctr">
            <a:normAutofit fontScale="55000" lnSpcReduction="200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ru-RU" sz="4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ТМ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ТМ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Содержимое 8">
            <a:hlinkClick r:id="rId3" action="ppaction://hlinksldjump"/>
          </p:cNvPr>
          <p:cNvSpPr txBox="1">
            <a:spLocks/>
          </p:cNvSpPr>
          <p:nvPr/>
        </p:nvSpPr>
        <p:spPr>
          <a:xfrm>
            <a:off x="683568" y="5260554"/>
            <a:ext cx="1357322" cy="57606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Ins="91440" bIns="45720" rtlCol="0" anchor="ctr">
            <a:normAutofit fontScale="92500" lnSpcReduction="10000"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ru-RU" sz="2800" smtClean="0">
                <a:solidFill>
                  <a:srgbClr val="C00000"/>
                </a:solidFill>
              </a:rPr>
              <a:t>ТР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Козина Лариса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2411759" y="3212976"/>
            <a:ext cx="4320000" cy="72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/>
              <a:t>Верно</a:t>
            </a:r>
            <a:endParaRPr lang="ru-RU" sz="2400" b="1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411760" y="2204863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411760" y="2204864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/>
              <a:t>N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+ 3Mg = Mg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N</a:t>
            </a:r>
            <a:r>
              <a:rPr lang="en-US" sz="2400" baseline="-25000" dirty="0" smtClean="0"/>
              <a:t>2</a:t>
            </a:r>
            <a:endParaRPr lang="ru-RU" sz="2400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411760" y="3212976"/>
            <a:ext cx="4320000" cy="72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/>
              <a:t>4NH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+ 3O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= 2N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+ 6H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O</a:t>
            </a:r>
            <a:endParaRPr lang="ru-RU" sz="24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411760" y="4149079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411760" y="4149080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2400" dirty="0" smtClean="0"/>
              <a:t>NH</a:t>
            </a:r>
            <a:r>
              <a:rPr lang="en-US" sz="2400" baseline="-25000" dirty="0" smtClean="0"/>
              <a:t>3 </a:t>
            </a:r>
            <a:r>
              <a:rPr lang="en-US" sz="2400" dirty="0" smtClean="0"/>
              <a:t>+ </a:t>
            </a:r>
            <a:r>
              <a:rPr lang="en-US" sz="2400" dirty="0" err="1" smtClean="0"/>
              <a:t>HCl</a:t>
            </a:r>
            <a:r>
              <a:rPr lang="en-US" sz="2400" dirty="0" smtClean="0"/>
              <a:t> + NH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Cl</a:t>
            </a:r>
            <a:endParaRPr lang="ru-RU" sz="2400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411760" y="5085183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411760" y="5085184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2400" dirty="0" smtClean="0"/>
              <a:t>3Ca + N</a:t>
            </a:r>
            <a:r>
              <a:rPr lang="en-US" sz="2400" baseline="-25000" dirty="0" smtClean="0"/>
              <a:t>2 </a:t>
            </a:r>
            <a:r>
              <a:rPr lang="en-US" sz="2400" dirty="0" smtClean="0"/>
              <a:t>= Ca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N</a:t>
            </a:r>
            <a:r>
              <a:rPr lang="en-US" sz="2400" baseline="-25000" dirty="0" smtClean="0"/>
              <a:t>2	</a:t>
            </a:r>
            <a:endParaRPr lang="ru-RU" sz="2400" dirty="0"/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/>
              <a:t>А14.</a:t>
            </a:r>
            <a:r>
              <a:rPr lang="ru-RU" sz="2000" dirty="0" smtClean="0"/>
              <a:t>  Азот является восстановителем в реакции   </a:t>
            </a:r>
            <a:endParaRPr lang="ru-RU" sz="2000" dirty="0"/>
          </a:p>
        </p:txBody>
      </p:sp>
      <p:sp>
        <p:nvSpPr>
          <p:cNvPr id="12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Содержимое 8">
            <a:hlinkClick r:id="rId2" action="ppaction://hlinksldjump"/>
          </p:cNvPr>
          <p:cNvSpPr txBox="1">
            <a:spLocks/>
          </p:cNvSpPr>
          <p:nvPr/>
        </p:nvSpPr>
        <p:spPr>
          <a:xfrm>
            <a:off x="683568" y="4380726"/>
            <a:ext cx="1357322" cy="57492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tlCol="0" anchor="ctr">
            <a:normAutofit fontScale="55000" lnSpcReduction="200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ru-RU" sz="4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ТМ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ТМ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Содержимое 8">
            <a:hlinkClick r:id="rId3" action="ppaction://hlinksldjump"/>
          </p:cNvPr>
          <p:cNvSpPr txBox="1">
            <a:spLocks/>
          </p:cNvSpPr>
          <p:nvPr/>
        </p:nvSpPr>
        <p:spPr>
          <a:xfrm>
            <a:off x="683568" y="5260554"/>
            <a:ext cx="1357322" cy="57606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Ins="91440" bIns="45720" rtlCol="0" anchor="ctr">
            <a:normAutofit fontScale="92500" lnSpcReduction="10000"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ru-RU" sz="2800" smtClean="0">
                <a:solidFill>
                  <a:srgbClr val="C00000"/>
                </a:solidFill>
              </a:rPr>
              <a:t>ТР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Козина Лариса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4860030" y="1844824"/>
            <a:ext cx="2555742" cy="72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/>
              <a:t>Верно</a:t>
            </a:r>
            <a:endParaRPr lang="ru-RU" sz="2400" b="1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39551" y="1844823"/>
            <a:ext cx="2555742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39551" y="1844824"/>
            <a:ext cx="2555742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/>
              <a:t>1</a:t>
            </a:r>
            <a:endParaRPr lang="ru-RU" sz="2400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860031" y="1844824"/>
            <a:ext cx="2555742" cy="72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/>
              <a:t>3</a:t>
            </a:r>
            <a:endParaRPr lang="ru-RU" sz="24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39551" y="4005063"/>
            <a:ext cx="2555742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39551" y="4005064"/>
            <a:ext cx="2555742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/>
              <a:t>2</a:t>
            </a:r>
            <a:endParaRPr lang="ru-RU" sz="2400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4860031" y="4005063"/>
            <a:ext cx="2555742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4860031" y="4005064"/>
            <a:ext cx="2555742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/>
              <a:t>4</a:t>
            </a:r>
            <a:endParaRPr lang="ru-RU" sz="2400" dirty="0"/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А15. </a:t>
            </a:r>
            <a:r>
              <a:rPr lang="ru-RU" sz="2400" dirty="0" smtClean="0"/>
              <a:t> На какой диаграмме распределение массовых долей элементов соответствует количественному составу  карбоната натрия?</a:t>
            </a:r>
            <a:endParaRPr lang="ru-RU" sz="2400" dirty="0"/>
          </a:p>
        </p:txBody>
      </p:sp>
      <p:sp>
        <p:nvSpPr>
          <p:cNvPr id="12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Содержимое 8">
            <a:hlinkClick r:id="rId2" action="ppaction://hlinksldjump"/>
          </p:cNvPr>
          <p:cNvSpPr txBox="1">
            <a:spLocks/>
          </p:cNvSpPr>
          <p:nvPr/>
        </p:nvSpPr>
        <p:spPr>
          <a:xfrm>
            <a:off x="2195736" y="6021288"/>
            <a:ext cx="1357322" cy="57492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tlCol="0" anchor="ctr">
            <a:normAutofit fontScale="55000" lnSpcReduction="200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ru-RU" sz="4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ТМ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ТМ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Содержимое 8">
            <a:hlinkClick r:id="rId3" action="ppaction://hlinksldjump"/>
          </p:cNvPr>
          <p:cNvSpPr txBox="1">
            <a:spLocks/>
          </p:cNvSpPr>
          <p:nvPr/>
        </p:nvSpPr>
        <p:spPr>
          <a:xfrm>
            <a:off x="3923928" y="6021288"/>
            <a:ext cx="1357322" cy="57606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Ins="91440" bIns="45720" rtlCol="0" anchor="ctr">
            <a:normAutofit fontScale="92500" lnSpcReduction="10000"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ru-RU" sz="2800" dirty="0" smtClean="0">
                <a:solidFill>
                  <a:srgbClr val="C00000"/>
                </a:solidFill>
              </a:rPr>
              <a:t>ТР</a:t>
            </a:r>
            <a:endParaRPr lang="ru-RU" sz="2800" dirty="0">
              <a:solidFill>
                <a:srgbClr val="C00000"/>
              </a:solidFill>
            </a:endParaRPr>
          </a:p>
        </p:txBody>
      </p:sp>
      <p:graphicFrame>
        <p:nvGraphicFramePr>
          <p:cNvPr id="18" name="Диаграмма 17"/>
          <p:cNvGraphicFramePr/>
          <p:nvPr/>
        </p:nvGraphicFramePr>
        <p:xfrm>
          <a:off x="1907704" y="1412776"/>
          <a:ext cx="2839752" cy="180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2" name="Диаграмма 21"/>
          <p:cNvGraphicFramePr/>
          <p:nvPr/>
        </p:nvGraphicFramePr>
        <p:xfrm>
          <a:off x="6156176" y="1412776"/>
          <a:ext cx="2745093" cy="1819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3" name="Диаграмма 22"/>
          <p:cNvGraphicFramePr/>
          <p:nvPr/>
        </p:nvGraphicFramePr>
        <p:xfrm>
          <a:off x="1907704" y="3573016"/>
          <a:ext cx="2731571" cy="1838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4" name="Диаграмма 23"/>
          <p:cNvGraphicFramePr/>
          <p:nvPr/>
        </p:nvGraphicFramePr>
        <p:xfrm>
          <a:off x="6084168" y="3573016"/>
          <a:ext cx="2880320" cy="186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5" name="Нижний колонтитул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Козина Лариса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Цели:</a:t>
            </a:r>
            <a:endParaRPr lang="ru-RU" sz="4800" b="1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0" indent="-571500">
              <a:buFont typeface="Wingdings" pitchFamily="2" charset="2"/>
              <a:buChar char="ü"/>
              <a:defRPr/>
            </a:pP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Ознакомиться с материалом экзаменационной работы по химии.</a:t>
            </a:r>
          </a:p>
          <a:p>
            <a:pPr marL="571500" indent="-571500">
              <a:buFont typeface="Wingdings" pitchFamily="2" charset="2"/>
              <a:buChar char="ü"/>
              <a:defRPr/>
            </a:pP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Проверить свою подготовленность к экзамену</a:t>
            </a:r>
          </a:p>
          <a:p>
            <a:pPr marL="571500" indent="-571500">
              <a:buFont typeface="Wingdings" pitchFamily="2" charset="2"/>
              <a:buChar char="ü"/>
              <a:defRPr/>
            </a:pP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Расширить опыт выполнения тестовых заданий по химии.</a:t>
            </a:r>
          </a:p>
          <a:p>
            <a:pPr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</a:p>
          <a:p>
            <a:pPr marL="571500" indent="-571500">
              <a:buFont typeface="Wingdings" pitchFamily="2" charset="2"/>
              <a:buChar char="ü"/>
              <a:defRPr/>
            </a:pPr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Козина Лариса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Козина Лариса</a:t>
            </a:r>
            <a:endParaRPr lang="ru-RU"/>
          </a:p>
        </p:txBody>
      </p:sp>
      <p:pic>
        <p:nvPicPr>
          <p:cNvPr id="5" name="Содержимое 4" descr="ch-table-mendeleeva_image1183.jpg">
            <a:hlinkClick r:id="rId2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4119" y="908720"/>
            <a:ext cx="8443041" cy="5112568"/>
          </a:xfrm>
          <a:prstGeom prst="rect">
            <a:avLst/>
          </a:prstGeom>
        </p:spPr>
      </p:pic>
      <p:sp>
        <p:nvSpPr>
          <p:cNvPr id="7" name="Управляющая кнопка: возврат 6">
            <a:hlinkClick r:id="" action="ppaction://hlinkshowjump?jump=lastslideviewed" highlightClick="1"/>
          </p:cNvPr>
          <p:cNvSpPr/>
          <p:nvPr/>
        </p:nvSpPr>
        <p:spPr>
          <a:xfrm>
            <a:off x="8143900" y="6000768"/>
            <a:ext cx="857256" cy="714356"/>
          </a:xfrm>
          <a:prstGeom prst="actionButtonReturn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15267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Козина Лариса</a:t>
            </a:r>
            <a:endParaRPr lang="ru-RU"/>
          </a:p>
        </p:txBody>
      </p:sp>
      <p:pic>
        <p:nvPicPr>
          <p:cNvPr id="5" name="Содержимое 5" descr="tr.jpg">
            <a:hlinkClick r:id="rId2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189284"/>
          </a:xfrm>
          <a:prstGeom prst="rect">
            <a:avLst/>
          </a:prstGeom>
        </p:spPr>
      </p:pic>
      <p:sp>
        <p:nvSpPr>
          <p:cNvPr id="6" name="Управляющая кнопка: возврат 5">
            <a:hlinkClick r:id="" action="ppaction://hlinkshowjump?jump=lastslideviewed" highlightClick="1"/>
          </p:cNvPr>
          <p:cNvSpPr/>
          <p:nvPr/>
        </p:nvSpPr>
        <p:spPr>
          <a:xfrm>
            <a:off x="8143900" y="6000768"/>
            <a:ext cx="857256" cy="714356"/>
          </a:xfrm>
          <a:prstGeom prst="actionButtonReturn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8702117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67544" y="2276872"/>
            <a:ext cx="8064896" cy="2780928"/>
          </a:xfrm>
        </p:spPr>
        <p:txBody>
          <a:bodyPr>
            <a:noAutofit/>
          </a:bodyPr>
          <a:lstStyle/>
          <a:p>
            <a:r>
              <a:rPr lang="ru-RU" sz="2800" i="1" dirty="0" smtClean="0">
                <a:latin typeface="Calibri" pitchFamily="34" charset="0"/>
              </a:rPr>
              <a:t>При выполнении заданий В1, В2 из предложенного перечня ответов выберите два правильных.</a:t>
            </a:r>
          </a:p>
          <a:p>
            <a:r>
              <a:rPr lang="ru-RU" sz="2800" i="1" dirty="0" smtClean="0">
                <a:latin typeface="Calibri" pitchFamily="34" charset="0"/>
              </a:rPr>
              <a:t>При выполнении заданий ВЗ - В4 к каждому элементу первого</a:t>
            </a:r>
            <a:br>
              <a:rPr lang="ru-RU" sz="2800" i="1" dirty="0" smtClean="0">
                <a:latin typeface="Calibri" pitchFamily="34" charset="0"/>
              </a:rPr>
            </a:br>
            <a:r>
              <a:rPr lang="ru-RU" sz="2800" i="1" dirty="0" smtClean="0">
                <a:latin typeface="Calibri" pitchFamily="34" charset="0"/>
              </a:rPr>
              <a:t>столбца подберите соответствующий элемент из второго</a:t>
            </a:r>
            <a:br>
              <a:rPr lang="ru-RU" sz="2800" i="1" dirty="0" smtClean="0">
                <a:latin typeface="Calibri" pitchFamily="34" charset="0"/>
              </a:rPr>
            </a:br>
            <a:r>
              <a:rPr lang="ru-RU" sz="2800" i="1" dirty="0" smtClean="0">
                <a:latin typeface="Calibri" pitchFamily="34" charset="0"/>
              </a:rPr>
              <a:t>столбца.  Цифры в ответе могут повторяться.	</a:t>
            </a:r>
            <a:endParaRPr lang="ru-RU" sz="2800" dirty="0" smtClean="0">
              <a:latin typeface="Calibri" pitchFamily="34" charset="0"/>
            </a:endParaRPr>
          </a:p>
          <a:p>
            <a:endParaRPr lang="ru-RU" sz="2800" dirty="0" smtClean="0">
              <a:latin typeface="Calibri" pitchFamily="34" charset="0"/>
            </a:endParaRPr>
          </a:p>
          <a:p>
            <a:endParaRPr lang="ru-RU" sz="28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332656"/>
            <a:ext cx="9144000" cy="1040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228600" algn="ctr" fontAlgn="auto"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</a:pPr>
            <a:r>
              <a:rPr lang="ru-RU" sz="2800" b="1" dirty="0" smtClean="0">
                <a:ln w="1905"/>
                <a:gradFill>
                  <a:gsLst>
                    <a:gs pos="0">
                      <a:srgbClr val="786C71">
                        <a:shade val="20000"/>
                        <a:satMod val="200000"/>
                      </a:srgbClr>
                    </a:gs>
                    <a:gs pos="78000">
                      <a:srgbClr val="786C71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86C71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+mn-cs"/>
              </a:rPr>
              <a:t>Задания части «</a:t>
            </a:r>
            <a:r>
              <a:rPr lang="en-US" sz="2800" b="1" dirty="0" smtClean="0">
                <a:ln w="1905"/>
                <a:gradFill>
                  <a:gsLst>
                    <a:gs pos="0">
                      <a:srgbClr val="786C71">
                        <a:shade val="20000"/>
                        <a:satMod val="200000"/>
                      </a:srgbClr>
                    </a:gs>
                    <a:gs pos="78000">
                      <a:srgbClr val="786C71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86C71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+mn-cs"/>
              </a:rPr>
              <a:t>B</a:t>
            </a:r>
            <a:r>
              <a:rPr lang="ru-RU" sz="2800" b="1" dirty="0" smtClean="0">
                <a:ln w="1905"/>
                <a:gradFill>
                  <a:gsLst>
                    <a:gs pos="0">
                      <a:srgbClr val="786C71">
                        <a:shade val="20000"/>
                        <a:satMod val="200000"/>
                      </a:srgbClr>
                    </a:gs>
                    <a:gs pos="78000">
                      <a:srgbClr val="786C71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86C71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+mn-cs"/>
              </a:rPr>
              <a:t>» </a:t>
            </a:r>
          </a:p>
          <a:p>
            <a:pPr marL="342900" lvl="0" indent="-228600" algn="ctr" fontAlgn="auto"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</a:pPr>
            <a:r>
              <a:rPr lang="en-US" sz="2800" b="1" dirty="0" smtClean="0">
                <a:ln w="1905"/>
                <a:gradFill>
                  <a:gsLst>
                    <a:gs pos="0">
                      <a:srgbClr val="786C71">
                        <a:shade val="20000"/>
                        <a:satMod val="200000"/>
                      </a:srgbClr>
                    </a:gs>
                    <a:gs pos="78000">
                      <a:srgbClr val="786C71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86C71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+mn-cs"/>
              </a:rPr>
              <a:t>4</a:t>
            </a:r>
            <a:r>
              <a:rPr lang="ru-RU" sz="2800" b="1" dirty="0" smtClean="0">
                <a:ln w="1905"/>
                <a:gradFill>
                  <a:gsLst>
                    <a:gs pos="0">
                      <a:srgbClr val="786C71">
                        <a:shade val="20000"/>
                        <a:satMod val="200000"/>
                      </a:srgbClr>
                    </a:gs>
                    <a:gs pos="78000">
                      <a:srgbClr val="786C71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86C71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+mn-cs"/>
              </a:rPr>
              <a:t> вопроса с несколькими правильными ответами </a:t>
            </a:r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Козина Лариса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571868" y="3500438"/>
            <a:ext cx="2500330" cy="571504"/>
          </a:xfrm>
          <a:prstGeom prst="roundRect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ПОКАЗАТЬ ОТВЕТ</a:t>
            </a:r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Группа 11"/>
          <p:cNvGrpSpPr/>
          <p:nvPr/>
        </p:nvGrpSpPr>
        <p:grpSpPr>
          <a:xfrm>
            <a:off x="857224" y="4357694"/>
            <a:ext cx="7566283" cy="1631403"/>
            <a:chOff x="910021" y="3824341"/>
            <a:chExt cx="7143864" cy="3139327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910021" y="3824341"/>
              <a:ext cx="7000924" cy="3086518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6" name="Rectangle 2"/>
            <p:cNvSpPr>
              <a:spLocks noChangeArrowheads="1"/>
            </p:cNvSpPr>
            <p:nvPr/>
          </p:nvSpPr>
          <p:spPr bwMode="auto">
            <a:xfrm>
              <a:off x="1078111" y="3943154"/>
              <a:ext cx="6975774" cy="3020514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ru-RU" sz="2400" dirty="0" smtClean="0">
                  <a:latin typeface="Calibri" pitchFamily="34" charset="0"/>
                </a:rPr>
                <a:t>1)  наличие трёх электронных слоёв в их атомах</a:t>
              </a:r>
            </a:p>
            <a:p>
              <a:r>
                <a:rPr lang="ru-RU" sz="2400" dirty="0" smtClean="0">
                  <a:latin typeface="Calibri" pitchFamily="34" charset="0"/>
                </a:rPr>
                <a:t>3)  то, что значение их </a:t>
              </a:r>
              <a:r>
                <a:rPr lang="ru-RU" sz="2400" dirty="0" err="1" smtClean="0">
                  <a:latin typeface="Calibri" pitchFamily="34" charset="0"/>
                </a:rPr>
                <a:t>электроотрицательности</a:t>
              </a:r>
              <a:r>
                <a:rPr lang="ru-RU" sz="2400" dirty="0" smtClean="0">
                  <a:latin typeface="Calibri" pitchFamily="34" charset="0"/>
                </a:rPr>
                <a:t>  меньше, чем у серы</a:t>
              </a:r>
            </a:p>
            <a:p>
              <a:endParaRPr lang="ru-RU" sz="2400" dirty="0" smtClean="0">
                <a:latin typeface="Calibri" pitchFamily="34" charset="0"/>
              </a:endParaRPr>
            </a:p>
          </p:txBody>
        </p:sp>
      </p:grpSp>
      <p:sp>
        <p:nvSpPr>
          <p:cNvPr id="13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415784" y="332656"/>
            <a:ext cx="8260672" cy="1039427"/>
          </a:xfrm>
        </p:spPr>
        <p:txBody>
          <a:bodyPr>
            <a:normAutofit/>
          </a:bodyPr>
          <a:lstStyle/>
          <a:p>
            <a:r>
              <a:rPr lang="ru-RU" sz="2400" b="1" cap="none" dirty="0" smtClean="0">
                <a:latin typeface="Calibri" pitchFamily="34" charset="0"/>
              </a:rPr>
              <a:t>В1. </a:t>
            </a:r>
            <a:r>
              <a:rPr lang="ru-RU" sz="2400" cap="none" dirty="0" smtClean="0">
                <a:latin typeface="Calibri" pitchFamily="34" charset="0"/>
              </a:rPr>
              <a:t> Общим для алюминия и  фосфора является </a:t>
            </a:r>
            <a:endParaRPr lang="ru-RU" sz="2400" b="1" cap="none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7" name="Содержимое 16"/>
          <p:cNvSpPr>
            <a:spLocks noGrp="1"/>
          </p:cNvSpPr>
          <p:nvPr>
            <p:ph idx="1"/>
          </p:nvPr>
        </p:nvSpPr>
        <p:spPr>
          <a:xfrm>
            <a:off x="500034" y="1500174"/>
            <a:ext cx="6952286" cy="2017364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1)   наличие трёх электронных слоёв в их атомах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2)   существование соответствующих им простых веществ в виде двухатомных молекул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3)  то, что значение их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электроотрицательности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 меньше, чем у серы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4)  то, что они относятся к металлам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5)  образование ими высших оксидов с общей формулой Э</a:t>
            </a:r>
            <a:r>
              <a:rPr lang="ru-RU" sz="2000" baseline="-25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2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О</a:t>
            </a:r>
            <a:r>
              <a:rPr lang="ru-RU" sz="2000" baseline="-25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5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algn="ctr"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.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Козина Лариса</a:t>
            </a:r>
            <a:endParaRPr lang="ru-RU"/>
          </a:p>
        </p:txBody>
      </p:sp>
      <p:sp>
        <p:nvSpPr>
          <p:cNvPr id="12" name="Содержимое 8">
            <a:hlinkClick r:id="rId2" action="ppaction://hlinksldjump"/>
          </p:cNvPr>
          <p:cNvSpPr txBox="1">
            <a:spLocks/>
          </p:cNvSpPr>
          <p:nvPr/>
        </p:nvSpPr>
        <p:spPr>
          <a:xfrm>
            <a:off x="7524328" y="1716832"/>
            <a:ext cx="1357322" cy="57492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tlCol="0" anchor="ctr">
            <a:normAutofit fontScale="55000" lnSpcReduction="200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ru-RU" sz="4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ТМ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ТМ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Содержимое 8">
            <a:hlinkClick r:id="rId3" action="ppaction://hlinksldjump"/>
          </p:cNvPr>
          <p:cNvSpPr txBox="1">
            <a:spLocks/>
          </p:cNvSpPr>
          <p:nvPr/>
        </p:nvSpPr>
        <p:spPr>
          <a:xfrm>
            <a:off x="7524328" y="2492896"/>
            <a:ext cx="1357322" cy="57606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Ins="91440" bIns="45720" rtlCol="0" anchor="ctr">
            <a:normAutofit fontScale="92500" lnSpcReduction="10000"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ru-RU" sz="2800" dirty="0" smtClean="0">
                <a:solidFill>
                  <a:srgbClr val="C00000"/>
                </a:solidFill>
              </a:rPr>
              <a:t>ТР</a:t>
            </a:r>
            <a:endParaRPr lang="ru-RU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571868" y="3500438"/>
            <a:ext cx="2500330" cy="571504"/>
          </a:xfrm>
          <a:prstGeom prst="roundRect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ПОКАЗАТЬ ОТВЕТ</a:t>
            </a:r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grpSp>
        <p:nvGrpSpPr>
          <p:cNvPr id="2" name="Группа 11"/>
          <p:cNvGrpSpPr/>
          <p:nvPr/>
        </p:nvGrpSpPr>
        <p:grpSpPr>
          <a:xfrm>
            <a:off x="827584" y="4365104"/>
            <a:ext cx="7566283" cy="1631402"/>
            <a:chOff x="910021" y="3824341"/>
            <a:chExt cx="7143864" cy="3139325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910021" y="3824341"/>
              <a:ext cx="7000924" cy="3086518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latin typeface="Calibri" pitchFamily="34" charset="0"/>
              </a:endParaRPr>
            </a:p>
          </p:txBody>
        </p:sp>
        <p:sp>
          <p:nvSpPr>
            <p:cNvPr id="1026" name="Rectangle 2"/>
            <p:cNvSpPr>
              <a:spLocks noChangeArrowheads="1"/>
            </p:cNvSpPr>
            <p:nvPr/>
          </p:nvSpPr>
          <p:spPr bwMode="auto">
            <a:xfrm>
              <a:off x="1078111" y="3943152"/>
              <a:ext cx="6975774" cy="3020514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571500" lvl="0" indent="-457200">
                <a:buAutoNum type="arabicParenR"/>
              </a:pPr>
              <a:r>
                <a:rPr lang="ru-RU" sz="2400" dirty="0" smtClean="0">
                  <a:latin typeface="Calibri" pitchFamily="34" charset="0"/>
                </a:rPr>
                <a:t>молекула содержит два атома углерода</a:t>
              </a:r>
            </a:p>
            <a:p>
              <a:pPr marL="571500" lvl="0" indent="-457200">
                <a:buAutoNum type="arabicParenR"/>
              </a:pPr>
              <a:r>
                <a:rPr lang="ru-RU" sz="2400" dirty="0" smtClean="0">
                  <a:latin typeface="Calibri" pitchFamily="34" charset="0"/>
                </a:rPr>
                <a:t>атомы углерода в молекуле соединены одинарными связями</a:t>
              </a:r>
            </a:p>
            <a:p>
              <a:pPr marL="457200" indent="-457200"/>
              <a:r>
                <a:rPr lang="ru-RU" sz="2400" dirty="0" smtClean="0">
                  <a:latin typeface="Calibri" pitchFamily="34" charset="0"/>
                </a:rPr>
                <a:t> </a:t>
              </a:r>
            </a:p>
          </p:txBody>
        </p:sp>
      </p:grpSp>
      <p:sp>
        <p:nvSpPr>
          <p:cNvPr id="13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415784" y="332656"/>
            <a:ext cx="8260672" cy="1039427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Calibri" pitchFamily="34" charset="0"/>
              </a:rPr>
              <a:t>В2. </a:t>
            </a:r>
            <a:r>
              <a:rPr lang="ru-RU" sz="2400" dirty="0" smtClean="0">
                <a:latin typeface="Calibri" pitchFamily="34" charset="0"/>
              </a:rPr>
              <a:t> Для уксусной кислоты верны следующие утверждения:</a:t>
            </a:r>
            <a:endParaRPr lang="ru-RU" sz="2400" dirty="0">
              <a:latin typeface="Calibri" pitchFamily="34" charset="0"/>
            </a:endParaRPr>
          </a:p>
        </p:txBody>
      </p:sp>
      <p:sp>
        <p:nvSpPr>
          <p:cNvPr id="17" name="Содержимое 16"/>
          <p:cNvSpPr>
            <a:spLocks noGrp="1"/>
          </p:cNvSpPr>
          <p:nvPr>
            <p:ph idx="1"/>
          </p:nvPr>
        </p:nvSpPr>
        <p:spPr>
          <a:xfrm>
            <a:off x="467544" y="1340768"/>
            <a:ext cx="6952286" cy="2017364"/>
          </a:xfrm>
        </p:spPr>
        <p:txBody>
          <a:bodyPr>
            <a:normAutofit/>
          </a:bodyPr>
          <a:lstStyle/>
          <a:p>
            <a:pPr marL="457200" indent="-342900" algn="ctr">
              <a:buFont typeface="+mj-lt"/>
              <a:buAutoNum type="arabicParenR"/>
            </a:pPr>
            <a:endParaRPr lang="ru-RU" sz="160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marL="457200" lvl="0" indent="-342900">
              <a:buFont typeface="+mj-lt"/>
              <a:buAutoNum type="arabicParenR"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молекула содержит два атома углерода</a:t>
            </a:r>
          </a:p>
          <a:p>
            <a:pPr marL="457200" lvl="0" indent="-342900">
              <a:buFont typeface="+mj-lt"/>
              <a:buAutoNum type="arabicParenR"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атомы углерода в молекуле соединены одинарными связями</a:t>
            </a:r>
          </a:p>
          <a:p>
            <a:pPr marL="457200" lvl="0" indent="-342900">
              <a:buFont typeface="+mj-lt"/>
              <a:buAutoNum type="arabicParenR"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нерастворимая в воде жидкость</a:t>
            </a:r>
          </a:p>
          <a:p>
            <a:pPr marL="457200" lvl="0" indent="-342900">
              <a:buFont typeface="+mj-lt"/>
              <a:buAutoNum type="arabicParenR"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горит с образованием водорода  и углекислого газа </a:t>
            </a:r>
          </a:p>
          <a:p>
            <a:pPr marL="457200" lvl="0" indent="-342900">
              <a:buFont typeface="+mj-lt"/>
              <a:buAutoNum type="arabicParenR"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не реагирует с 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Na</a:t>
            </a:r>
            <a:r>
              <a:rPr lang="en-US" sz="1600" baseline="-25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2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CO</a:t>
            </a:r>
            <a:r>
              <a:rPr lang="en-US" sz="1600" baseline="-25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3</a:t>
            </a:r>
            <a:endParaRPr lang="ru-RU" sz="160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marL="457200" indent="-342900" algn="ctr">
              <a:buFont typeface="+mj-lt"/>
              <a:buAutoNum type="arabicParenR"/>
            </a:pPr>
            <a:endParaRPr lang="ru-RU" sz="1600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latin typeface="Calibri" pitchFamily="34" charset="0"/>
              </a:rPr>
              <a:t>Козина Лариса</a:t>
            </a:r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3059832" y="4221088"/>
            <a:ext cx="2500330" cy="642942"/>
          </a:xfrm>
          <a:prstGeom prst="roundRect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ПОКАЗАТЬ ОТВЕТ</a:t>
            </a:r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grpSp>
        <p:nvGrpSpPr>
          <p:cNvPr id="2" name="Группа 8"/>
          <p:cNvGrpSpPr/>
          <p:nvPr/>
        </p:nvGrpSpPr>
        <p:grpSpPr>
          <a:xfrm>
            <a:off x="571472" y="5238715"/>
            <a:ext cx="8072494" cy="1200329"/>
            <a:chOff x="785786" y="-56172"/>
            <a:chExt cx="7531206" cy="9974843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785786" y="2714620"/>
              <a:ext cx="7531206" cy="474925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endParaRPr lang="en-US" sz="2400" b="1" baseline="-25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endParaRPr>
            </a:p>
            <a:p>
              <a:pPr algn="ctr"/>
              <a:r>
                <a:rPr lang="en-US" sz="2400" dirty="0" smtClean="0">
                  <a:solidFill>
                    <a:srgbClr val="C00000"/>
                  </a:solidFill>
                  <a:latin typeface="Calibri" pitchFamily="34" charset="0"/>
                </a:rPr>
                <a:t>  </a:t>
              </a:r>
              <a:endParaRPr lang="ru-RU" sz="2400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56321" name="Rectangle 1"/>
            <p:cNvSpPr>
              <a:spLocks noChangeArrowheads="1"/>
            </p:cNvSpPr>
            <p:nvPr/>
          </p:nvSpPr>
          <p:spPr bwMode="auto">
            <a:xfrm>
              <a:off x="852434" y="-56172"/>
              <a:ext cx="7047578" cy="9974843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algn="r"/>
              <a:endParaRPr lang="ru-RU" sz="2400" dirty="0" smtClean="0">
                <a:solidFill>
                  <a:srgbClr val="C00000"/>
                </a:solidFill>
                <a:latin typeface="Calibri" pitchFamily="34" charset="0"/>
              </a:endParaRPr>
            </a:p>
            <a:p>
              <a:r>
                <a:rPr lang="ru-RU" sz="2400" b="1" dirty="0" smtClean="0">
                  <a:latin typeface="Calibri" pitchFamily="34" charset="0"/>
                </a:rPr>
                <a:t>111</a:t>
              </a:r>
              <a:endParaRPr lang="ru-RU" sz="2400" dirty="0" smtClean="0">
                <a:latin typeface="Calibri" pitchFamily="34" charset="0"/>
              </a:endParaRPr>
            </a:p>
            <a:p>
              <a:endParaRPr lang="ru-RU" sz="2400" dirty="0" smtClean="0">
                <a:latin typeface="Calibri" pitchFamily="34" charset="0"/>
              </a:endParaRPr>
            </a:p>
          </p:txBody>
        </p:sp>
      </p:grpSp>
      <p:sp>
        <p:nvSpPr>
          <p:cNvPr id="14" name="Содержимое 13"/>
          <p:cNvSpPr>
            <a:spLocks noGrp="1"/>
          </p:cNvSpPr>
          <p:nvPr>
            <p:ph idx="1"/>
          </p:nvPr>
        </p:nvSpPr>
        <p:spPr>
          <a:xfrm>
            <a:off x="251520" y="188640"/>
            <a:ext cx="8496944" cy="1154408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В3.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Установите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соответствие между веществами и реактивом, с помощью которого можно различить эти вещества. К каждому элементу первого столбца подберите соответствующий элемент из второго столбца.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latin typeface="Calibri" pitchFamily="34" charset="0"/>
              </a:rPr>
              <a:t>Козина Лариса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9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" name="Содержимое 18"/>
          <p:cNvSpPr txBox="1">
            <a:spLocks/>
          </p:cNvSpPr>
          <p:nvPr/>
        </p:nvSpPr>
        <p:spPr>
          <a:xfrm>
            <a:off x="827584" y="1844824"/>
            <a:ext cx="3744416" cy="30738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ВЕЩЕСТВА</a:t>
            </a:r>
          </a:p>
          <a:p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A)  H</a:t>
            </a:r>
            <a:r>
              <a:rPr lang="en-US" sz="2000" baseline="-25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2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S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О</a:t>
            </a:r>
            <a:r>
              <a:rPr lang="en-US" sz="2000" baseline="-25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4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и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CuSO</a:t>
            </a:r>
            <a:r>
              <a:rPr lang="en-US" sz="2000" baseline="-25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4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Б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)  </a:t>
            </a:r>
            <a:r>
              <a:rPr lang="en-US" sz="2000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NaOH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и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Na</a:t>
            </a:r>
            <a:r>
              <a:rPr lang="en-US" sz="2000" baseline="-25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2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CO</a:t>
            </a:r>
            <a:r>
              <a:rPr lang="en-US" sz="2000" baseline="-25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3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B)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NH</a:t>
            </a:r>
            <a:r>
              <a:rPr lang="en-US" sz="2000" baseline="-25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4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Cl 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и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CaCl</a:t>
            </a:r>
            <a:r>
              <a:rPr lang="en-US" sz="2000" baseline="-25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2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3" name="Содержимое 20"/>
          <p:cNvSpPr txBox="1">
            <a:spLocks/>
          </p:cNvSpPr>
          <p:nvPr/>
        </p:nvSpPr>
        <p:spPr>
          <a:xfrm>
            <a:off x="5364088" y="1844824"/>
            <a:ext cx="2733454" cy="3076944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РЕАКТИВ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uLnTx/>
              <a:uFillTx/>
              <a:latin typeface="Calibri" pitchFamily="34" charset="0"/>
              <a:cs typeface="+mn-cs"/>
            </a:endParaRPr>
          </a:p>
          <a:p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1) Ca(OH)</a:t>
            </a:r>
            <a:r>
              <a:rPr lang="en-US" sz="2000" baseline="-25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2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2)  </a:t>
            </a:r>
            <a:r>
              <a:rPr lang="en-US" sz="2000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NaCl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3)  Cu                                                                        4)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CO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3059832" y="4077072"/>
            <a:ext cx="2500330" cy="642942"/>
          </a:xfrm>
          <a:prstGeom prst="roundRect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ПОКАЗАТЬ ОТВЕТ</a:t>
            </a:r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Группа 8"/>
          <p:cNvGrpSpPr/>
          <p:nvPr/>
        </p:nvGrpSpPr>
        <p:grpSpPr>
          <a:xfrm>
            <a:off x="642910" y="4929198"/>
            <a:ext cx="8072494" cy="1200329"/>
            <a:chOff x="852434" y="-2628286"/>
            <a:chExt cx="7531206" cy="9974842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852434" y="339995"/>
              <a:ext cx="7531206" cy="474925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endParaRPr lang="en-US" sz="2400" b="1" baseline="-25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  <a:p>
              <a:pPr algn="ctr"/>
              <a:r>
                <a:rPr lang="en-US" sz="2400" dirty="0" smtClean="0">
                  <a:solidFill>
                    <a:srgbClr val="C00000"/>
                  </a:solidFill>
                  <a:latin typeface="Cambria" pitchFamily="18" charset="0"/>
                </a:rPr>
                <a:t>  </a:t>
              </a:r>
              <a:endParaRPr lang="ru-RU" sz="2400" dirty="0">
                <a:solidFill>
                  <a:srgbClr val="C00000"/>
                </a:solidFill>
                <a:latin typeface="Cambria" pitchFamily="18" charset="0"/>
              </a:endParaRPr>
            </a:p>
          </p:txBody>
        </p:sp>
        <p:sp>
          <p:nvSpPr>
            <p:cNvPr id="56321" name="Rectangle 1"/>
            <p:cNvSpPr>
              <a:spLocks noChangeArrowheads="1"/>
            </p:cNvSpPr>
            <p:nvPr/>
          </p:nvSpPr>
          <p:spPr bwMode="auto">
            <a:xfrm>
              <a:off x="985730" y="-2628286"/>
              <a:ext cx="6714338" cy="9974842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algn="r"/>
              <a:endParaRPr lang="ru-RU" sz="2400" dirty="0" smtClean="0">
                <a:solidFill>
                  <a:srgbClr val="C00000"/>
                </a:solidFill>
                <a:latin typeface="Cambria" pitchFamily="18" charset="0"/>
              </a:endParaRPr>
            </a:p>
            <a:p>
              <a:r>
                <a:rPr lang="ru-RU" sz="2400" b="1" dirty="0" smtClean="0">
                  <a:latin typeface="Cambria" pitchFamily="18" charset="0"/>
                </a:rPr>
                <a:t>312</a:t>
              </a:r>
              <a:endParaRPr lang="ru-RU" sz="2400" dirty="0" smtClean="0">
                <a:latin typeface="Cambria" pitchFamily="18" charset="0"/>
              </a:endParaRPr>
            </a:p>
            <a:p>
              <a:endParaRPr lang="ru-RU" sz="2400" dirty="0" smtClean="0">
                <a:latin typeface="Cambria" pitchFamily="18" charset="0"/>
              </a:endParaRPr>
            </a:p>
          </p:txBody>
        </p:sp>
      </p:grpSp>
      <p:sp>
        <p:nvSpPr>
          <p:cNvPr id="14" name="Содержимое 13"/>
          <p:cNvSpPr>
            <a:spLocks noGrp="1"/>
          </p:cNvSpPr>
          <p:nvPr>
            <p:ph idx="1"/>
          </p:nvPr>
        </p:nvSpPr>
        <p:spPr>
          <a:xfrm>
            <a:off x="251520" y="404664"/>
            <a:ext cx="8572560" cy="1154408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В4.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Установите соответствие между названием вещества и реагентами, с которыми это вещество может взаимодействовать 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Козина Лариса</a:t>
            </a:r>
            <a:endParaRPr lang="ru-RU" dirty="0"/>
          </a:p>
        </p:txBody>
      </p:sp>
      <p:sp>
        <p:nvSpPr>
          <p:cNvPr id="9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" name="Содержимое 18"/>
          <p:cNvSpPr txBox="1">
            <a:spLocks/>
          </p:cNvSpPr>
          <p:nvPr/>
        </p:nvSpPr>
        <p:spPr>
          <a:xfrm>
            <a:off x="467544" y="1785926"/>
            <a:ext cx="8496944" cy="30738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НАЗВАНИЕ  ВЕЩЕСТВА                                              РЕАГЕНТЫ</a:t>
            </a:r>
          </a:p>
          <a:p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А)  хлор                                                                       1) НС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, КОН</a:t>
            </a:r>
          </a:p>
          <a:p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Б)  оксид алюминия                                                2)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О</a:t>
            </a:r>
            <a:r>
              <a:rPr lang="ru-RU" sz="2000" baseline="-25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2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HCI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В) 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гидроксид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натрия                                              3)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H</a:t>
            </a:r>
            <a:r>
              <a:rPr lang="ru-RU" sz="2000" baseline="-25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2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Fe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                                                                                     4) </a:t>
            </a:r>
            <a:r>
              <a:rPr lang="en-US" sz="2000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BaCl</a:t>
            </a:r>
            <a:r>
              <a:rPr lang="ru-RU" sz="2000" baseline="-25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2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K</a:t>
            </a:r>
            <a:r>
              <a:rPr lang="ru-RU" sz="2000" baseline="-25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2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SO</a:t>
            </a:r>
            <a:r>
              <a:rPr lang="ru-RU" sz="2000" baseline="-25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3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2048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</a:rPr>
              <a:t>дайте развёрнутый ответ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</a:endParaRPr>
          </a:p>
        </p:txBody>
      </p:sp>
      <p:sp>
        <p:nvSpPr>
          <p:cNvPr id="9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476672"/>
            <a:ext cx="7992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+mn-cs"/>
              </a:rPr>
              <a:t>задания части «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+mn-cs"/>
              </a:rPr>
              <a:t>C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+mn-cs"/>
              </a:rPr>
              <a:t>» </a:t>
            </a:r>
            <a:endParaRPr lang="ru-RU" sz="9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Козина Лариса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275856" y="1916832"/>
            <a:ext cx="2500330" cy="571504"/>
          </a:xfrm>
          <a:prstGeom prst="roundRect">
            <a:avLst>
              <a:gd name="adj" fmla="val 5000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ПОКАЗАТЬ ОТВЕТ</a:t>
            </a:r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Группа 11"/>
          <p:cNvGrpSpPr/>
          <p:nvPr/>
        </p:nvGrpSpPr>
        <p:grpSpPr>
          <a:xfrm>
            <a:off x="242517" y="2662017"/>
            <a:ext cx="8588761" cy="3720421"/>
            <a:chOff x="910021" y="3824341"/>
            <a:chExt cx="7000924" cy="3086518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910021" y="3824341"/>
              <a:ext cx="7000924" cy="3086518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6" name="Rectangle 2"/>
            <p:cNvSpPr>
              <a:spLocks noChangeArrowheads="1"/>
            </p:cNvSpPr>
            <p:nvPr/>
          </p:nvSpPr>
          <p:spPr bwMode="auto">
            <a:xfrm>
              <a:off x="1680402" y="3991844"/>
              <a:ext cx="5517387" cy="252782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2400" dirty="0" smtClean="0"/>
                <a:t>HN</a:t>
              </a:r>
              <a:r>
                <a:rPr lang="en-US" sz="2400" baseline="30000" dirty="0" smtClean="0"/>
                <a:t>+5</a:t>
              </a:r>
              <a:r>
                <a:rPr lang="en-US" sz="2400" dirty="0" smtClean="0"/>
                <a:t>O</a:t>
              </a:r>
              <a:r>
                <a:rPr lang="en-US" sz="2400" baseline="-25000" dirty="0" smtClean="0"/>
                <a:t>3</a:t>
              </a:r>
              <a:r>
                <a:rPr lang="en-US" sz="2400" dirty="0" smtClean="0"/>
                <a:t> + I</a:t>
              </a:r>
              <a:r>
                <a:rPr lang="en-US" sz="2400" baseline="-25000" dirty="0" smtClean="0"/>
                <a:t>2</a:t>
              </a:r>
              <a:r>
                <a:rPr lang="en-US" sz="2400" baseline="30000" dirty="0" smtClean="0"/>
                <a:t>0</a:t>
              </a:r>
              <a:r>
                <a:rPr lang="en-US" sz="2400" dirty="0" smtClean="0"/>
                <a:t> 	        HI</a:t>
              </a:r>
              <a:r>
                <a:rPr lang="en-US" sz="2400" baseline="30000" dirty="0" smtClean="0"/>
                <a:t>+5</a:t>
              </a:r>
              <a:r>
                <a:rPr lang="en-US" sz="2400" dirty="0" smtClean="0"/>
                <a:t>O</a:t>
              </a:r>
              <a:r>
                <a:rPr lang="en-US" sz="2400" baseline="-25000" dirty="0" smtClean="0"/>
                <a:t>3</a:t>
              </a:r>
              <a:r>
                <a:rPr lang="en-US" sz="2400" dirty="0" smtClean="0"/>
                <a:t> + N</a:t>
              </a:r>
              <a:r>
                <a:rPr lang="en-US" sz="2400" baseline="30000" dirty="0" smtClean="0"/>
                <a:t>+4</a:t>
              </a:r>
              <a:r>
                <a:rPr lang="en-US" sz="2400" dirty="0" smtClean="0"/>
                <a:t>O</a:t>
              </a:r>
              <a:r>
                <a:rPr lang="en-US" sz="2400" baseline="-25000" dirty="0" smtClean="0"/>
                <a:t>2</a:t>
              </a:r>
              <a:r>
                <a:rPr lang="en-US" sz="2400" dirty="0" smtClean="0"/>
                <a:t> + H</a:t>
              </a:r>
              <a:r>
                <a:rPr lang="en-US" sz="2400" baseline="-25000" dirty="0" smtClean="0"/>
                <a:t>2</a:t>
              </a:r>
              <a:r>
                <a:rPr lang="en-US" sz="2400" dirty="0" smtClean="0"/>
                <a:t>O </a:t>
              </a:r>
              <a:endParaRPr lang="ru-RU" sz="2400" dirty="0" smtClean="0"/>
            </a:p>
            <a:p>
              <a:r>
                <a:rPr lang="ru-RU" sz="2400" dirty="0" smtClean="0"/>
                <a:t/>
              </a:r>
              <a:br>
                <a:rPr lang="ru-RU" sz="2400" dirty="0" smtClean="0"/>
              </a:br>
              <a:r>
                <a:rPr lang="en-US" sz="2400" dirty="0" smtClean="0"/>
                <a:t>                                      10      N</a:t>
              </a:r>
              <a:r>
                <a:rPr lang="en-US" sz="2400" baseline="30000" dirty="0" smtClean="0"/>
                <a:t>+5  </a:t>
              </a:r>
              <a:r>
                <a:rPr lang="en-US" sz="2400" dirty="0" smtClean="0"/>
                <a:t>+1e =  N</a:t>
              </a:r>
              <a:r>
                <a:rPr lang="en-US" sz="2400" baseline="30000" dirty="0" smtClean="0"/>
                <a:t>+4</a:t>
              </a:r>
              <a:endParaRPr lang="ru-RU" sz="2400" dirty="0" smtClean="0"/>
            </a:p>
            <a:p>
              <a:r>
                <a:rPr lang="en-US" sz="2400" baseline="30000" dirty="0" smtClean="0"/>
                <a:t>                                                                    </a:t>
              </a:r>
              <a:r>
                <a:rPr lang="ru-RU" sz="2400" baseline="30000" dirty="0" smtClean="0"/>
                <a:t>окислитель</a:t>
              </a:r>
              <a:endParaRPr lang="ru-RU" sz="2400" dirty="0" smtClean="0"/>
            </a:p>
            <a:p>
              <a:r>
                <a:rPr lang="en-US" sz="2400" dirty="0" smtClean="0"/>
                <a:t>                                        1      I</a:t>
              </a:r>
              <a:r>
                <a:rPr lang="en-US" sz="2400" baseline="-25000" dirty="0" smtClean="0"/>
                <a:t>2</a:t>
              </a:r>
              <a:r>
                <a:rPr lang="en-US" sz="2400" baseline="30000" dirty="0" smtClean="0"/>
                <a:t>0    </a:t>
              </a:r>
              <a:r>
                <a:rPr lang="en-US" sz="2400" dirty="0" smtClean="0"/>
                <a:t>-10e = 2I</a:t>
              </a:r>
              <a:r>
                <a:rPr lang="en-US" sz="2400" baseline="30000" dirty="0" smtClean="0"/>
                <a:t>+5</a:t>
              </a:r>
              <a:endParaRPr lang="ru-RU" sz="2400" dirty="0" smtClean="0"/>
            </a:p>
            <a:p>
              <a:r>
                <a:rPr lang="en-US" sz="2400" baseline="30000" dirty="0" smtClean="0"/>
                <a:t>                                                                  </a:t>
              </a:r>
              <a:r>
                <a:rPr lang="ru-RU" sz="2400" baseline="30000" dirty="0" smtClean="0"/>
                <a:t>  восстановитель</a:t>
              </a:r>
              <a:endParaRPr lang="ru-RU" sz="2400" dirty="0" smtClean="0"/>
            </a:p>
            <a:p>
              <a:r>
                <a:rPr lang="ru-RU" sz="2400" dirty="0" smtClean="0"/>
                <a:t>  10</a:t>
              </a:r>
              <a:r>
                <a:rPr lang="en-US" sz="2400" dirty="0" smtClean="0"/>
                <a:t>HNO</a:t>
              </a:r>
              <a:r>
                <a:rPr lang="ru-RU" sz="2400" baseline="-25000" dirty="0" smtClean="0"/>
                <a:t>3</a:t>
              </a:r>
              <a:r>
                <a:rPr lang="ru-RU" sz="2400" dirty="0" smtClean="0"/>
                <a:t> + </a:t>
              </a:r>
              <a:r>
                <a:rPr lang="en-US" sz="2400" dirty="0" smtClean="0"/>
                <a:t>I</a:t>
              </a:r>
              <a:r>
                <a:rPr lang="ru-RU" sz="2400" baseline="-25000" dirty="0" smtClean="0"/>
                <a:t>2</a:t>
              </a:r>
              <a:r>
                <a:rPr lang="ru-RU" sz="2400" dirty="0" smtClean="0"/>
                <a:t> = 2</a:t>
              </a:r>
              <a:r>
                <a:rPr lang="en-US" sz="2400" dirty="0" smtClean="0"/>
                <a:t>HIO</a:t>
              </a:r>
              <a:r>
                <a:rPr lang="ru-RU" sz="2400" baseline="-25000" dirty="0" smtClean="0"/>
                <a:t>3</a:t>
              </a:r>
              <a:r>
                <a:rPr lang="ru-RU" sz="2400" dirty="0" smtClean="0"/>
                <a:t> + 10</a:t>
              </a:r>
              <a:r>
                <a:rPr lang="en-US" sz="2400" dirty="0" smtClean="0"/>
                <a:t>NO</a:t>
              </a:r>
              <a:r>
                <a:rPr lang="ru-RU" sz="2400" baseline="-25000" dirty="0" smtClean="0"/>
                <a:t>2</a:t>
              </a:r>
              <a:r>
                <a:rPr lang="ru-RU" sz="2400" dirty="0" smtClean="0"/>
                <a:t> + 4</a:t>
              </a:r>
              <a:r>
                <a:rPr lang="en-US" sz="2400" dirty="0" smtClean="0"/>
                <a:t>H</a:t>
              </a:r>
              <a:r>
                <a:rPr lang="ru-RU" sz="2400" baseline="-25000" dirty="0" smtClean="0"/>
                <a:t>2</a:t>
              </a:r>
              <a:r>
                <a:rPr lang="en-US" sz="2400" dirty="0" smtClean="0"/>
                <a:t>O</a:t>
              </a:r>
              <a:endParaRPr lang="ru-RU" sz="2400" dirty="0" smtClean="0"/>
            </a:p>
            <a:p>
              <a:r>
                <a:rPr lang="ru-RU" sz="2400" dirty="0" smtClean="0"/>
                <a:t> </a:t>
              </a:r>
              <a:endParaRPr lang="ru-RU" sz="2400" dirty="0"/>
            </a:p>
          </p:txBody>
        </p:sp>
      </p:grpSp>
      <p:sp>
        <p:nvSpPr>
          <p:cNvPr id="13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415784" y="332656"/>
            <a:ext cx="8260672" cy="1039427"/>
          </a:xfrm>
        </p:spPr>
        <p:txBody>
          <a:bodyPr>
            <a:normAutofit fontScale="90000"/>
          </a:bodyPr>
          <a:lstStyle/>
          <a:p>
            <a:r>
              <a:rPr lang="ru-RU" sz="2400" b="1" cap="none" dirty="0" smtClean="0">
                <a:latin typeface="Calibri" pitchFamily="34" charset="0"/>
              </a:rPr>
              <a:t>С1.  </a:t>
            </a:r>
            <a:r>
              <a:rPr lang="ru-RU" sz="2400" cap="none" dirty="0" smtClean="0">
                <a:latin typeface="Calibri" pitchFamily="34" charset="0"/>
              </a:rPr>
              <a:t> Используя Метод Электронного Баланса, Расставьте Коэффициенты В Уравнении Реакции, Схема Которой</a:t>
            </a:r>
            <a:br>
              <a:rPr lang="ru-RU" sz="2400" cap="none" dirty="0" smtClean="0">
                <a:latin typeface="Calibri" pitchFamily="34" charset="0"/>
              </a:rPr>
            </a:br>
            <a:r>
              <a:rPr lang="ru-RU" sz="2400" cap="none" dirty="0" smtClean="0">
                <a:latin typeface="Calibri" pitchFamily="34" charset="0"/>
              </a:rPr>
              <a:t>          </a:t>
            </a:r>
            <a:r>
              <a:rPr lang="en-US" sz="2400" cap="none" dirty="0" smtClean="0">
                <a:latin typeface="Calibri" pitchFamily="34" charset="0"/>
              </a:rPr>
              <a:t>HNO</a:t>
            </a:r>
            <a:r>
              <a:rPr lang="ru-RU" sz="2400" cap="none" baseline="-25000" dirty="0" smtClean="0">
                <a:latin typeface="Calibri" pitchFamily="34" charset="0"/>
              </a:rPr>
              <a:t>3</a:t>
            </a:r>
            <a:r>
              <a:rPr lang="ru-RU" sz="2400" cap="none" dirty="0" smtClean="0">
                <a:latin typeface="Calibri" pitchFamily="34" charset="0"/>
              </a:rPr>
              <a:t> + </a:t>
            </a:r>
            <a:r>
              <a:rPr lang="en-US" sz="2400" cap="none" dirty="0" smtClean="0">
                <a:latin typeface="Calibri" pitchFamily="34" charset="0"/>
              </a:rPr>
              <a:t>I</a:t>
            </a:r>
            <a:r>
              <a:rPr lang="ru-RU" sz="2400" cap="none" baseline="-25000" dirty="0" smtClean="0">
                <a:latin typeface="Calibri" pitchFamily="34" charset="0"/>
              </a:rPr>
              <a:t>2</a:t>
            </a:r>
            <a:r>
              <a:rPr lang="ru-RU" sz="2400" cap="none" dirty="0" smtClean="0">
                <a:latin typeface="Calibri" pitchFamily="34" charset="0"/>
              </a:rPr>
              <a:t> 	</a:t>
            </a:r>
            <a:r>
              <a:rPr lang="en-US" sz="2400" cap="none" dirty="0" smtClean="0">
                <a:latin typeface="Calibri" pitchFamily="34" charset="0"/>
              </a:rPr>
              <a:t>HIO</a:t>
            </a:r>
            <a:r>
              <a:rPr lang="ru-RU" sz="2400" cap="none" baseline="-25000" dirty="0" smtClean="0">
                <a:latin typeface="Calibri" pitchFamily="34" charset="0"/>
              </a:rPr>
              <a:t>3</a:t>
            </a:r>
            <a:r>
              <a:rPr lang="ru-RU" sz="2400" cap="none" dirty="0" smtClean="0">
                <a:latin typeface="Calibri" pitchFamily="34" charset="0"/>
              </a:rPr>
              <a:t> + </a:t>
            </a:r>
            <a:r>
              <a:rPr lang="en-US" sz="2400" cap="none" dirty="0" smtClean="0">
                <a:latin typeface="Calibri" pitchFamily="34" charset="0"/>
              </a:rPr>
              <a:t>NO</a:t>
            </a:r>
            <a:r>
              <a:rPr lang="ru-RU" sz="2400" cap="none" baseline="-25000" dirty="0" smtClean="0">
                <a:latin typeface="Calibri" pitchFamily="34" charset="0"/>
              </a:rPr>
              <a:t>2</a:t>
            </a:r>
            <a:r>
              <a:rPr lang="ru-RU" sz="2400" cap="none" dirty="0" smtClean="0">
                <a:latin typeface="Calibri" pitchFamily="34" charset="0"/>
              </a:rPr>
              <a:t> + </a:t>
            </a:r>
            <a:r>
              <a:rPr lang="en-US" sz="2400" cap="none" dirty="0" smtClean="0">
                <a:latin typeface="Calibri" pitchFamily="34" charset="0"/>
              </a:rPr>
              <a:t>H</a:t>
            </a:r>
            <a:r>
              <a:rPr lang="ru-RU" sz="2400" cap="none" baseline="-25000" dirty="0" smtClean="0">
                <a:latin typeface="Calibri" pitchFamily="34" charset="0"/>
              </a:rPr>
              <a:t>2</a:t>
            </a:r>
            <a:r>
              <a:rPr lang="en-US" sz="2400" cap="none" dirty="0" smtClean="0">
                <a:latin typeface="Calibri" pitchFamily="34" charset="0"/>
              </a:rPr>
              <a:t>O</a:t>
            </a:r>
            <a:endParaRPr lang="ru-RU" sz="2400" cap="none" dirty="0">
              <a:latin typeface="Calibri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4932040" y="3717032"/>
            <a:ext cx="0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3203848" y="3068960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Козина Лариса</a:t>
            </a: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3436102" y="1774410"/>
            <a:ext cx="2500330" cy="642942"/>
          </a:xfrm>
          <a:prstGeom prst="roundRect">
            <a:avLst>
              <a:gd name="adj" fmla="val 5000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ПОКАЗАТЬ ОТВЕТ</a:t>
            </a:r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Группа 8"/>
          <p:cNvGrpSpPr/>
          <p:nvPr/>
        </p:nvGrpSpPr>
        <p:grpSpPr>
          <a:xfrm>
            <a:off x="1031347" y="2616941"/>
            <a:ext cx="7184561" cy="3951890"/>
            <a:chOff x="987568" y="2459932"/>
            <a:chExt cx="7343286" cy="3857649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987568" y="2459932"/>
              <a:ext cx="7298817" cy="3857649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2000" dirty="0" smtClean="0">
                  <a:latin typeface="Calibri" pitchFamily="34" charset="0"/>
                </a:rPr>
                <a:t>1) Составим уравнение взаимодействия сульфата меди (</a:t>
              </a:r>
              <a:r>
                <a:rPr lang="en-US" sz="2000" dirty="0" smtClean="0">
                  <a:latin typeface="Calibri" pitchFamily="34" charset="0"/>
                </a:rPr>
                <a:t>II</a:t>
              </a:r>
              <a:r>
                <a:rPr lang="ru-RU" sz="2000" dirty="0" smtClean="0">
                  <a:latin typeface="Calibri" pitchFamily="34" charset="0"/>
                </a:rPr>
                <a:t>) с </a:t>
              </a:r>
              <a:r>
                <a:rPr lang="ru-RU" sz="2000" dirty="0" err="1" smtClean="0">
                  <a:latin typeface="Calibri" pitchFamily="34" charset="0"/>
                </a:rPr>
                <a:t>гидроксидом</a:t>
              </a:r>
              <a:r>
                <a:rPr lang="ru-RU" sz="2000" dirty="0" smtClean="0">
                  <a:latin typeface="Calibri" pitchFamily="34" charset="0"/>
                </a:rPr>
                <a:t> натрия:</a:t>
              </a:r>
              <a:br>
                <a:rPr lang="ru-RU" sz="2000" dirty="0" smtClean="0">
                  <a:latin typeface="Calibri" pitchFamily="34" charset="0"/>
                </a:rPr>
              </a:br>
              <a:r>
                <a:rPr lang="ru-RU" sz="2000" dirty="0" smtClean="0">
                  <a:latin typeface="Calibri" pitchFamily="34" charset="0"/>
                </a:rPr>
                <a:t>  </a:t>
              </a:r>
              <a:r>
                <a:rPr lang="en-US" sz="2000" dirty="0" err="1" smtClean="0">
                  <a:latin typeface="Calibri" pitchFamily="34" charset="0"/>
                </a:rPr>
                <a:t>CuS</a:t>
              </a:r>
              <a:r>
                <a:rPr lang="ru-RU" sz="2000" dirty="0" smtClean="0">
                  <a:latin typeface="Calibri" pitchFamily="34" charset="0"/>
                </a:rPr>
                <a:t>О</a:t>
              </a:r>
              <a:r>
                <a:rPr lang="ru-RU" sz="2000" baseline="-25000" dirty="0" smtClean="0">
                  <a:latin typeface="Calibri" pitchFamily="34" charset="0"/>
                </a:rPr>
                <a:t>4</a:t>
              </a:r>
              <a:r>
                <a:rPr lang="ru-RU" sz="2000" dirty="0" smtClean="0">
                  <a:latin typeface="Calibri" pitchFamily="34" charset="0"/>
                </a:rPr>
                <a:t> + 2</a:t>
              </a:r>
              <a:r>
                <a:rPr lang="en-US" sz="2000" dirty="0" err="1" smtClean="0">
                  <a:latin typeface="Calibri" pitchFamily="34" charset="0"/>
                </a:rPr>
                <a:t>NaOH</a:t>
              </a:r>
              <a:r>
                <a:rPr lang="ru-RU" sz="2000" dirty="0" smtClean="0">
                  <a:latin typeface="Calibri" pitchFamily="34" charset="0"/>
                </a:rPr>
                <a:t> =  </a:t>
              </a:r>
              <a:r>
                <a:rPr lang="en-US" sz="2000" dirty="0" smtClean="0">
                  <a:latin typeface="Calibri" pitchFamily="34" charset="0"/>
                </a:rPr>
                <a:t>Cu</a:t>
              </a:r>
              <a:r>
                <a:rPr lang="ru-RU" sz="2000" dirty="0" smtClean="0">
                  <a:latin typeface="Calibri" pitchFamily="34" charset="0"/>
                </a:rPr>
                <a:t>(</a:t>
              </a:r>
              <a:r>
                <a:rPr lang="en-US" sz="2000" dirty="0" smtClean="0">
                  <a:latin typeface="Calibri" pitchFamily="34" charset="0"/>
                </a:rPr>
                <a:t>OH</a:t>
              </a:r>
              <a:r>
                <a:rPr lang="ru-RU" sz="2000" dirty="0" smtClean="0">
                  <a:latin typeface="Calibri" pitchFamily="34" charset="0"/>
                </a:rPr>
                <a:t>)</a:t>
              </a:r>
              <a:r>
                <a:rPr lang="ru-RU" sz="2000" baseline="-25000" dirty="0" smtClean="0">
                  <a:latin typeface="Calibri" pitchFamily="34" charset="0"/>
                </a:rPr>
                <a:t>2</a:t>
              </a:r>
              <a:r>
                <a:rPr lang="ru-RU" sz="2000" dirty="0" smtClean="0">
                  <a:latin typeface="Calibri" pitchFamily="34" charset="0"/>
                </a:rPr>
                <a:t> + </a:t>
              </a:r>
              <a:r>
                <a:rPr lang="en-US" sz="2000" dirty="0" smtClean="0">
                  <a:latin typeface="Calibri" pitchFamily="34" charset="0"/>
                </a:rPr>
                <a:t>Na</a:t>
              </a:r>
              <a:r>
                <a:rPr lang="ru-RU" sz="2000" baseline="-25000" dirty="0" smtClean="0">
                  <a:latin typeface="Calibri" pitchFamily="34" charset="0"/>
                </a:rPr>
                <a:t>2</a:t>
              </a:r>
              <a:r>
                <a:rPr lang="en-US" sz="2000" dirty="0" smtClean="0">
                  <a:latin typeface="Calibri" pitchFamily="34" charset="0"/>
                </a:rPr>
                <a:t>S</a:t>
              </a:r>
              <a:r>
                <a:rPr lang="ru-RU" sz="2000" dirty="0" smtClean="0">
                  <a:latin typeface="Calibri" pitchFamily="34" charset="0"/>
                </a:rPr>
                <a:t>О</a:t>
              </a:r>
              <a:r>
                <a:rPr lang="ru-RU" sz="2000" baseline="-25000" dirty="0" smtClean="0">
                  <a:latin typeface="Calibri" pitchFamily="34" charset="0"/>
                </a:rPr>
                <a:t>4</a:t>
              </a:r>
              <a:endParaRPr lang="ru-RU" sz="2000" dirty="0" smtClean="0">
                <a:latin typeface="Calibri" pitchFamily="34" charset="0"/>
              </a:endParaRPr>
            </a:p>
            <a:p>
              <a:r>
                <a:rPr lang="ru-RU" sz="2000" dirty="0" smtClean="0">
                  <a:latin typeface="Calibri" pitchFamily="34" charset="0"/>
                </a:rPr>
                <a:t>2) Рассчитаем количество вещества осадка:  </a:t>
              </a:r>
            </a:p>
            <a:p>
              <a:r>
                <a:rPr lang="ru-RU" sz="2000" dirty="0" smtClean="0">
                  <a:latin typeface="Calibri" pitchFamily="34" charset="0"/>
                </a:rPr>
                <a:t> </a:t>
              </a:r>
              <a:r>
                <a:rPr lang="en-US" sz="2000" dirty="0" smtClean="0">
                  <a:latin typeface="Calibri" pitchFamily="34" charset="0"/>
                </a:rPr>
                <a:t>n</a:t>
              </a:r>
              <a:r>
                <a:rPr lang="ru-RU" sz="2000" dirty="0" smtClean="0">
                  <a:latin typeface="Calibri" pitchFamily="34" charset="0"/>
                </a:rPr>
                <a:t>(</a:t>
              </a:r>
              <a:r>
                <a:rPr lang="en-US" sz="2000" dirty="0" smtClean="0">
                  <a:latin typeface="Calibri" pitchFamily="34" charset="0"/>
                </a:rPr>
                <a:t>Cu</a:t>
              </a:r>
              <a:r>
                <a:rPr lang="ru-RU" sz="2000" dirty="0" smtClean="0">
                  <a:latin typeface="Calibri" pitchFamily="34" charset="0"/>
                </a:rPr>
                <a:t>(</a:t>
              </a:r>
              <a:r>
                <a:rPr lang="en-US" sz="2000" dirty="0" smtClean="0">
                  <a:latin typeface="Calibri" pitchFamily="34" charset="0"/>
                </a:rPr>
                <a:t>OH</a:t>
              </a:r>
              <a:r>
                <a:rPr lang="ru-RU" sz="2000" dirty="0" smtClean="0">
                  <a:latin typeface="Calibri" pitchFamily="34" charset="0"/>
                </a:rPr>
                <a:t>)</a:t>
              </a:r>
              <a:r>
                <a:rPr lang="ru-RU" sz="2000" baseline="-25000" dirty="0" smtClean="0">
                  <a:latin typeface="Calibri" pitchFamily="34" charset="0"/>
                </a:rPr>
                <a:t>2</a:t>
              </a:r>
              <a:r>
                <a:rPr lang="ru-RU" sz="2000" dirty="0" smtClean="0">
                  <a:latin typeface="Calibri" pitchFamily="34" charset="0"/>
                </a:rPr>
                <a:t> = 19,6 г : 98 г/моль = 0,2 моль</a:t>
              </a:r>
            </a:p>
            <a:p>
              <a:r>
                <a:rPr lang="ru-RU" sz="2000" dirty="0" smtClean="0">
                  <a:latin typeface="Calibri" pitchFamily="34" charset="0"/>
                </a:rPr>
                <a:t>3) Определим количество  вещества и массу сульфата меди (</a:t>
              </a:r>
              <a:r>
                <a:rPr lang="en-US" sz="2000" dirty="0" smtClean="0">
                  <a:latin typeface="Calibri" pitchFamily="34" charset="0"/>
                </a:rPr>
                <a:t>II</a:t>
              </a:r>
              <a:r>
                <a:rPr lang="ru-RU" sz="2000" dirty="0" smtClean="0">
                  <a:latin typeface="Calibri" pitchFamily="34" charset="0"/>
                </a:rPr>
                <a:t>), рассчитаем массовую долю соли в растворе сульфата меди (</a:t>
              </a:r>
              <a:r>
                <a:rPr lang="en-US" sz="2000" dirty="0" smtClean="0">
                  <a:latin typeface="Calibri" pitchFamily="34" charset="0"/>
                </a:rPr>
                <a:t>II</a:t>
              </a:r>
              <a:r>
                <a:rPr lang="ru-RU" sz="2000" dirty="0" smtClean="0">
                  <a:latin typeface="Calibri" pitchFamily="34" charset="0"/>
                </a:rPr>
                <a:t>) :</a:t>
              </a:r>
            </a:p>
            <a:p>
              <a:r>
                <a:rPr lang="ru-RU" sz="2000" dirty="0" smtClean="0">
                  <a:latin typeface="Calibri" pitchFamily="34" charset="0"/>
                </a:rPr>
                <a:t> По уравнению реакции</a:t>
              </a:r>
            </a:p>
            <a:p>
              <a:r>
                <a:rPr lang="ru-RU" sz="2000" dirty="0" smtClean="0">
                  <a:latin typeface="Calibri" pitchFamily="34" charset="0"/>
                </a:rPr>
                <a:t> </a:t>
              </a:r>
              <a:r>
                <a:rPr lang="en-US" sz="2000" dirty="0" smtClean="0">
                  <a:latin typeface="Calibri" pitchFamily="34" charset="0"/>
                </a:rPr>
                <a:t>n</a:t>
              </a:r>
              <a:r>
                <a:rPr lang="ru-RU" sz="2000" dirty="0" smtClean="0">
                  <a:latin typeface="Calibri" pitchFamily="34" charset="0"/>
                </a:rPr>
                <a:t>(</a:t>
              </a:r>
              <a:r>
                <a:rPr lang="en-US" sz="2000" dirty="0" err="1" smtClean="0">
                  <a:latin typeface="Calibri" pitchFamily="34" charset="0"/>
                </a:rPr>
                <a:t>CuS</a:t>
              </a:r>
              <a:r>
                <a:rPr lang="ru-RU" sz="2000" dirty="0" smtClean="0">
                  <a:latin typeface="Calibri" pitchFamily="34" charset="0"/>
                </a:rPr>
                <a:t>О</a:t>
              </a:r>
              <a:r>
                <a:rPr lang="ru-RU" sz="2000" baseline="-25000" dirty="0" smtClean="0">
                  <a:latin typeface="Calibri" pitchFamily="34" charset="0"/>
                </a:rPr>
                <a:t>4</a:t>
              </a:r>
              <a:r>
                <a:rPr lang="ru-RU" sz="2000" dirty="0" smtClean="0">
                  <a:latin typeface="Calibri" pitchFamily="34" charset="0"/>
                </a:rPr>
                <a:t>) </a:t>
              </a:r>
              <a:r>
                <a:rPr lang="ru-RU" sz="2000" i="1" dirty="0" smtClean="0">
                  <a:latin typeface="Calibri" pitchFamily="34" charset="0"/>
                </a:rPr>
                <a:t>=</a:t>
              </a:r>
              <a:r>
                <a:rPr lang="ru-RU" sz="2000" dirty="0" smtClean="0">
                  <a:latin typeface="Calibri" pitchFamily="34" charset="0"/>
                </a:rPr>
                <a:t> </a:t>
              </a:r>
              <a:r>
                <a:rPr lang="en-US" sz="2000" dirty="0" smtClean="0">
                  <a:latin typeface="Calibri" pitchFamily="34" charset="0"/>
                </a:rPr>
                <a:t>n</a:t>
              </a:r>
              <a:r>
                <a:rPr lang="ru-RU" sz="2000" dirty="0" smtClean="0">
                  <a:latin typeface="Calibri" pitchFamily="34" charset="0"/>
                </a:rPr>
                <a:t>(</a:t>
              </a:r>
              <a:r>
                <a:rPr lang="en-US" sz="2000" dirty="0" smtClean="0">
                  <a:latin typeface="Calibri" pitchFamily="34" charset="0"/>
                </a:rPr>
                <a:t>Cu</a:t>
              </a:r>
              <a:r>
                <a:rPr lang="ru-RU" sz="2000" dirty="0" smtClean="0">
                  <a:latin typeface="Calibri" pitchFamily="34" charset="0"/>
                </a:rPr>
                <a:t>(</a:t>
              </a:r>
              <a:r>
                <a:rPr lang="en-US" sz="2000" dirty="0" smtClean="0">
                  <a:latin typeface="Calibri" pitchFamily="34" charset="0"/>
                </a:rPr>
                <a:t>OH</a:t>
              </a:r>
              <a:r>
                <a:rPr lang="ru-RU" sz="2000" dirty="0" smtClean="0">
                  <a:latin typeface="Calibri" pitchFamily="34" charset="0"/>
                </a:rPr>
                <a:t>)</a:t>
              </a:r>
              <a:r>
                <a:rPr lang="ru-RU" sz="2000" baseline="-25000" dirty="0" smtClean="0">
                  <a:latin typeface="Calibri" pitchFamily="34" charset="0"/>
                </a:rPr>
                <a:t>2</a:t>
              </a:r>
              <a:r>
                <a:rPr lang="ru-RU" sz="2000" dirty="0" smtClean="0">
                  <a:latin typeface="Calibri" pitchFamily="34" charset="0"/>
                </a:rPr>
                <a:t> = 0,2 моль</a:t>
              </a:r>
            </a:p>
            <a:p>
              <a:r>
                <a:rPr lang="en-US" sz="2000" dirty="0" smtClean="0">
                  <a:latin typeface="Calibri" pitchFamily="34" charset="0"/>
                </a:rPr>
                <a:t>m</a:t>
              </a:r>
              <a:r>
                <a:rPr lang="ru-RU" sz="2000" dirty="0" smtClean="0">
                  <a:latin typeface="Calibri" pitchFamily="34" charset="0"/>
                </a:rPr>
                <a:t>(</a:t>
              </a:r>
              <a:r>
                <a:rPr lang="en-US" sz="2000" dirty="0" err="1" smtClean="0">
                  <a:latin typeface="Calibri" pitchFamily="34" charset="0"/>
                </a:rPr>
                <a:t>CuS</a:t>
              </a:r>
              <a:r>
                <a:rPr lang="ru-RU" sz="2000" dirty="0" smtClean="0">
                  <a:latin typeface="Calibri" pitchFamily="34" charset="0"/>
                </a:rPr>
                <a:t>О</a:t>
              </a:r>
              <a:r>
                <a:rPr lang="ru-RU" sz="2000" baseline="-25000" dirty="0" smtClean="0">
                  <a:latin typeface="Calibri" pitchFamily="34" charset="0"/>
                </a:rPr>
                <a:t>4</a:t>
              </a:r>
              <a:r>
                <a:rPr lang="ru-RU" sz="2000" dirty="0" smtClean="0">
                  <a:latin typeface="Calibri" pitchFamily="34" charset="0"/>
                </a:rPr>
                <a:t>) = 160 г/моль • 0,2 моль = 32 г</a:t>
              </a:r>
            </a:p>
            <a:p>
              <a:r>
                <a:rPr lang="en-US" sz="2000" dirty="0" smtClean="0">
                  <a:latin typeface="Calibri" pitchFamily="34" charset="0"/>
                </a:rPr>
                <a:t>w</a:t>
              </a:r>
              <a:r>
                <a:rPr lang="en-US" sz="2000" baseline="-25000" dirty="0" smtClean="0">
                  <a:latin typeface="Calibri" pitchFamily="34" charset="0"/>
                </a:rPr>
                <a:t>%</a:t>
              </a:r>
              <a:r>
                <a:rPr lang="ru-RU" sz="2000" dirty="0" smtClean="0">
                  <a:latin typeface="Calibri" pitchFamily="34" charset="0"/>
                </a:rPr>
                <a:t>(</a:t>
              </a:r>
              <a:r>
                <a:rPr lang="en-US" sz="2000" dirty="0" err="1" smtClean="0">
                  <a:latin typeface="Calibri" pitchFamily="34" charset="0"/>
                </a:rPr>
                <a:t>CuS</a:t>
              </a:r>
              <a:r>
                <a:rPr lang="ru-RU" sz="2000" dirty="0" smtClean="0">
                  <a:latin typeface="Calibri" pitchFamily="34" charset="0"/>
                </a:rPr>
                <a:t>О</a:t>
              </a:r>
              <a:r>
                <a:rPr lang="ru-RU" sz="2000" baseline="-25000" dirty="0" smtClean="0">
                  <a:latin typeface="Calibri" pitchFamily="34" charset="0"/>
                </a:rPr>
                <a:t>4</a:t>
              </a:r>
              <a:r>
                <a:rPr lang="ru-RU" sz="2000" dirty="0" smtClean="0">
                  <a:latin typeface="Calibri" pitchFamily="34" charset="0"/>
                </a:rPr>
                <a:t>) = </a:t>
              </a:r>
              <a:r>
                <a:rPr lang="en-US" sz="2000" dirty="0" smtClean="0">
                  <a:latin typeface="Calibri" pitchFamily="34" charset="0"/>
                </a:rPr>
                <a:t>32</a:t>
              </a:r>
              <a:r>
                <a:rPr lang="ru-RU" sz="2000" dirty="0" smtClean="0">
                  <a:latin typeface="Calibri" pitchFamily="34" charset="0"/>
                </a:rPr>
                <a:t> г : </a:t>
              </a:r>
              <a:r>
                <a:rPr lang="en-US" sz="2000" dirty="0" smtClean="0">
                  <a:latin typeface="Calibri" pitchFamily="34" charset="0"/>
                </a:rPr>
                <a:t>160 </a:t>
              </a:r>
              <a:r>
                <a:rPr lang="ru-RU" sz="2000" dirty="0" smtClean="0">
                  <a:latin typeface="Calibri" pitchFamily="34" charset="0"/>
                </a:rPr>
                <a:t>г • 100% = 20%</a:t>
              </a:r>
            </a:p>
            <a:p>
              <a:r>
                <a:rPr lang="ru-RU" sz="2000" dirty="0" smtClean="0">
                  <a:latin typeface="Calibri" pitchFamily="34" charset="0"/>
                </a:rPr>
                <a:t>Ответ: </a:t>
              </a:r>
              <a:r>
                <a:rPr lang="en-US" sz="2000" dirty="0" smtClean="0">
                  <a:latin typeface="Calibri" pitchFamily="34" charset="0"/>
                </a:rPr>
                <a:t>w</a:t>
              </a:r>
              <a:r>
                <a:rPr lang="en-US" sz="2000" baseline="-25000" dirty="0" smtClean="0">
                  <a:latin typeface="Calibri" pitchFamily="34" charset="0"/>
                </a:rPr>
                <a:t>%</a:t>
              </a:r>
              <a:r>
                <a:rPr lang="ru-RU" sz="2000" dirty="0" smtClean="0">
                  <a:latin typeface="Calibri" pitchFamily="34" charset="0"/>
                </a:rPr>
                <a:t>(</a:t>
              </a:r>
              <a:r>
                <a:rPr lang="en-US" sz="2000" dirty="0" err="1" smtClean="0">
                  <a:latin typeface="Calibri" pitchFamily="34" charset="0"/>
                </a:rPr>
                <a:t>CuS</a:t>
              </a:r>
              <a:r>
                <a:rPr lang="ru-RU" sz="2000" dirty="0" smtClean="0">
                  <a:latin typeface="Calibri" pitchFamily="34" charset="0"/>
                </a:rPr>
                <a:t>О</a:t>
              </a:r>
              <a:r>
                <a:rPr lang="ru-RU" sz="2000" baseline="-25000" dirty="0" smtClean="0">
                  <a:latin typeface="Calibri" pitchFamily="34" charset="0"/>
                </a:rPr>
                <a:t>4</a:t>
              </a:r>
              <a:r>
                <a:rPr lang="ru-RU" sz="2000" dirty="0" smtClean="0">
                  <a:latin typeface="Calibri" pitchFamily="34" charset="0"/>
                </a:rPr>
                <a:t>) = 20%</a:t>
              </a:r>
            </a:p>
          </p:txBody>
        </p:sp>
        <p:sp>
          <p:nvSpPr>
            <p:cNvPr id="56321" name="Rectangle 1"/>
            <p:cNvSpPr>
              <a:spLocks noChangeArrowheads="1"/>
            </p:cNvSpPr>
            <p:nvPr/>
          </p:nvSpPr>
          <p:spPr bwMode="auto">
            <a:xfrm>
              <a:off x="1115616" y="4306423"/>
              <a:ext cx="7215238" cy="565327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</p:grpSp>
      <p:sp>
        <p:nvSpPr>
          <p:cNvPr id="9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251520" y="332656"/>
            <a:ext cx="8892480" cy="1368152"/>
          </a:xfrm>
        </p:spPr>
        <p:txBody>
          <a:bodyPr>
            <a:noAutofit/>
          </a:bodyPr>
          <a:lstStyle/>
          <a:p>
            <a:r>
              <a:rPr lang="ru-RU" sz="2400" b="1" cap="none" dirty="0" smtClean="0">
                <a:latin typeface="Calibri" pitchFamily="34" charset="0"/>
              </a:rPr>
              <a:t>С2. </a:t>
            </a:r>
            <a:r>
              <a:rPr lang="ru-RU" sz="2400" cap="none" dirty="0" smtClean="0">
                <a:latin typeface="Calibri" pitchFamily="34" charset="0"/>
              </a:rPr>
              <a:t>160 г раствора сульфата меди (</a:t>
            </a:r>
            <a:r>
              <a:rPr lang="en-US" sz="2400" cap="none" dirty="0" smtClean="0">
                <a:latin typeface="Calibri" pitchFamily="34" charset="0"/>
              </a:rPr>
              <a:t>II</a:t>
            </a:r>
            <a:r>
              <a:rPr lang="ru-RU" sz="2400" cap="none" dirty="0" smtClean="0">
                <a:latin typeface="Calibri" pitchFamily="34" charset="0"/>
              </a:rPr>
              <a:t>) смешали с избытком раствора </a:t>
            </a:r>
            <a:r>
              <a:rPr lang="ru-RU" sz="2400" cap="none" dirty="0" err="1" smtClean="0">
                <a:latin typeface="Calibri" pitchFamily="34" charset="0"/>
              </a:rPr>
              <a:t>гидроксида</a:t>
            </a:r>
            <a:r>
              <a:rPr lang="ru-RU" sz="2400" cap="none" dirty="0" smtClean="0">
                <a:latin typeface="Calibri" pitchFamily="34" charset="0"/>
              </a:rPr>
              <a:t> натрия. выпал осадок массой 19,6 г. вычислите массовую долю соли в растворе сульфата меди (</a:t>
            </a:r>
            <a:r>
              <a:rPr lang="en-US" sz="2400" cap="none" dirty="0" smtClean="0">
                <a:latin typeface="Calibri" pitchFamily="34" charset="0"/>
              </a:rPr>
              <a:t>II</a:t>
            </a:r>
            <a:r>
              <a:rPr lang="ru-RU" sz="2400" cap="none" dirty="0" smtClean="0">
                <a:latin typeface="Calibri" pitchFamily="34" charset="0"/>
              </a:rPr>
              <a:t>).</a:t>
            </a:r>
            <a:br>
              <a:rPr lang="ru-RU" sz="2400" cap="none" dirty="0" smtClean="0">
                <a:latin typeface="Calibri" pitchFamily="34" charset="0"/>
              </a:rPr>
            </a:br>
            <a:r>
              <a:rPr lang="ru-RU" sz="2400" cap="none" dirty="0" smtClean="0">
                <a:latin typeface="Calibri" pitchFamily="34" charset="0"/>
              </a:rPr>
              <a:t> </a:t>
            </a:r>
            <a:endParaRPr lang="ru-RU" sz="2400" cap="none" dirty="0">
              <a:latin typeface="Calibri" pitchFamily="34" charset="0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Козина Лариса</a:t>
            </a: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</a:rPr>
              <a:t>Инструкция</a:t>
            </a:r>
            <a:endParaRPr lang="ru-RU" b="1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507288" cy="4497363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</a:rPr>
              <a:t>Тесты состоят из трех частей: часть «А» -15 заданий;  часть «В» - 4 задания и часть «С» – 3 задания.</a:t>
            </a:r>
          </a:p>
          <a:p>
            <a:pPr>
              <a:lnSpc>
                <a:spcPct val="90000"/>
              </a:lnSpc>
              <a:defRPr/>
            </a:pP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</a:rPr>
              <a:t>Чтобы ответить на вопрос части А1-А15 наведите курсор на выбираемый ответ и кликнете на левую кнопку мыши.</a:t>
            </a:r>
          </a:p>
          <a:p>
            <a:pPr>
              <a:lnSpc>
                <a:spcPct val="90000"/>
              </a:lnSpc>
              <a:defRPr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</a:rPr>
              <a:t>При 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</a:rPr>
              <a:t>неверном ответе появится слайд</a:t>
            </a:r>
            <a:r>
              <a:rPr lang="ru-RU" dirty="0">
                <a:latin typeface="Calibri" pitchFamily="34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Calibri" pitchFamily="34" charset="0"/>
              </a:rPr>
              <a:t>«неверно!».</a:t>
            </a:r>
            <a:endParaRPr lang="ru-RU" dirty="0">
              <a:latin typeface="Calibri" pitchFamily="34" charset="0"/>
            </a:endParaRPr>
          </a:p>
          <a:p>
            <a:endParaRPr lang="ru-RU" dirty="0">
              <a:latin typeface="Calibri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Козина Лариса</a:t>
            </a:r>
            <a:endParaRPr lang="ru-RU"/>
          </a:p>
        </p:txBody>
      </p:sp>
      <p:sp>
        <p:nvSpPr>
          <p:cNvPr id="6" name="Содержимое 8">
            <a:hlinkClick r:id="rId2" action="ppaction://hlinksldjump"/>
          </p:cNvPr>
          <p:cNvSpPr txBox="1">
            <a:spLocks/>
          </p:cNvSpPr>
          <p:nvPr/>
        </p:nvSpPr>
        <p:spPr>
          <a:xfrm>
            <a:off x="857224" y="4429132"/>
            <a:ext cx="1357322" cy="57492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tlCol="0" anchor="ctr">
            <a:normAutofit fontScale="55000" lnSpcReduction="200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ru-RU" sz="4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ТМ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ТМ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8">
            <a:hlinkClick r:id="rId3" action="ppaction://hlinksldjump"/>
          </p:cNvPr>
          <p:cNvSpPr txBox="1">
            <a:spLocks/>
          </p:cNvSpPr>
          <p:nvPr/>
        </p:nvSpPr>
        <p:spPr>
          <a:xfrm>
            <a:off x="857224" y="5229200"/>
            <a:ext cx="1357322" cy="57606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Ins="91440" bIns="45720" rtlCol="0" anchor="ctr">
            <a:normAutofit fontScale="92500" lnSpcReduction="10000"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ru-RU" sz="2800" smtClean="0">
                <a:solidFill>
                  <a:srgbClr val="C00000"/>
                </a:solidFill>
              </a:rPr>
              <a:t>ТР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2411760" y="4429132"/>
            <a:ext cx="6264696" cy="14481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</a:rPr>
              <a:t>Ссылка на таблицу Менделеева</a:t>
            </a:r>
          </a:p>
          <a:p>
            <a:endParaRPr lang="ru-RU" b="1" dirty="0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</a:endParaRPr>
          </a:p>
          <a:p>
            <a:r>
              <a:rPr lang="ru-RU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</a:rPr>
              <a:t>Ссылка на таблицу растворимости</a:t>
            </a:r>
          </a:p>
          <a:p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</a:endParaRPr>
          </a:p>
          <a:p>
            <a:pPr marL="114300" indent="0">
              <a:buNone/>
            </a:pPr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</a:endParaRPr>
          </a:p>
          <a:p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</a:endParaRPr>
          </a:p>
          <a:p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</a:endParaRPr>
          </a:p>
          <a:p>
            <a:pPr marL="114300" indent="0">
              <a:buFont typeface="Arial" pitchFamily="34" charset="0"/>
              <a:buNone/>
            </a:pP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3077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3419872" y="2132856"/>
            <a:ext cx="2500330" cy="642942"/>
          </a:xfrm>
          <a:prstGeom prst="roundRect">
            <a:avLst>
              <a:gd name="adj" fmla="val 5000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ПОКАЗАТЬ ОТВЕТ</a:t>
            </a:r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Группа 8"/>
          <p:cNvGrpSpPr/>
          <p:nvPr/>
        </p:nvGrpSpPr>
        <p:grpSpPr>
          <a:xfrm>
            <a:off x="877613" y="3059368"/>
            <a:ext cx="7387754" cy="3456385"/>
            <a:chOff x="785786" y="2714620"/>
            <a:chExt cx="7531206" cy="4749250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785786" y="2714620"/>
              <a:ext cx="7531206" cy="474925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endParaRPr lang="en-US" b="1" baseline="-25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  <a:p>
              <a:pPr algn="ctr"/>
              <a:r>
                <a:rPr lang="en-US" dirty="0" smtClean="0"/>
                <a:t>  </a:t>
              </a:r>
              <a:endParaRPr lang="ru-RU" dirty="0"/>
            </a:p>
          </p:txBody>
        </p:sp>
        <p:sp>
          <p:nvSpPr>
            <p:cNvPr id="56321" name="Rectangle 1"/>
            <p:cNvSpPr>
              <a:spLocks noChangeArrowheads="1"/>
            </p:cNvSpPr>
            <p:nvPr/>
          </p:nvSpPr>
          <p:spPr bwMode="auto">
            <a:xfrm>
              <a:off x="931437" y="3974709"/>
              <a:ext cx="7355340" cy="2410534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ru-RU" dirty="0" smtClean="0">
                  <a:latin typeface="Cambria" pitchFamily="18" charset="0"/>
                </a:rPr>
                <a:t> </a:t>
              </a:r>
              <a:r>
                <a:rPr lang="ru-RU" dirty="0" smtClean="0"/>
                <a:t>Составим 2 уравнения реакций, напишем сокращенное ионное уравнение реакции ионного обмена: </a:t>
              </a:r>
            </a:p>
            <a:p>
              <a:r>
                <a:rPr lang="en-US" dirty="0" smtClean="0"/>
                <a:t>Cu + 2AgNO</a:t>
              </a:r>
              <a:r>
                <a:rPr lang="en-US" baseline="-25000" dirty="0" smtClean="0"/>
                <a:t>3</a:t>
              </a:r>
              <a:r>
                <a:rPr lang="en-US" dirty="0" smtClean="0"/>
                <a:t> = Cu(NO</a:t>
              </a:r>
              <a:r>
                <a:rPr lang="en-US" baseline="-25000" dirty="0" smtClean="0"/>
                <a:t>3</a:t>
              </a:r>
              <a:r>
                <a:rPr lang="en-US" dirty="0" smtClean="0"/>
                <a:t>)</a:t>
              </a:r>
              <a:r>
                <a:rPr lang="en-US" baseline="-25000" dirty="0" smtClean="0"/>
                <a:t>2</a:t>
              </a:r>
              <a:r>
                <a:rPr lang="en-US" dirty="0" smtClean="0"/>
                <a:t> + 2Ag</a:t>
              </a:r>
              <a:r>
                <a:rPr lang="ru-RU" dirty="0" smtClean="0"/>
                <a:t> (изменение цвета)</a:t>
              </a:r>
            </a:p>
            <a:p>
              <a:r>
                <a:rPr lang="en-US" dirty="0" smtClean="0"/>
                <a:t>Cu(NO</a:t>
              </a:r>
              <a:r>
                <a:rPr lang="en-US" baseline="-25000" dirty="0" smtClean="0"/>
                <a:t>3</a:t>
              </a:r>
              <a:r>
                <a:rPr lang="en-US" dirty="0" smtClean="0"/>
                <a:t>)</a:t>
              </a:r>
              <a:r>
                <a:rPr lang="en-US" baseline="-25000" dirty="0" smtClean="0"/>
                <a:t>2</a:t>
              </a:r>
              <a:r>
                <a:rPr lang="en-US" dirty="0" smtClean="0"/>
                <a:t> + 2NaOH = Cu(OH)</a:t>
              </a:r>
              <a:r>
                <a:rPr lang="en-US" baseline="-25000" dirty="0" smtClean="0"/>
                <a:t>2 </a:t>
              </a:r>
              <a:r>
                <a:rPr lang="en-US" dirty="0" smtClean="0"/>
                <a:t>+ 2NaNO</a:t>
              </a:r>
              <a:r>
                <a:rPr lang="en-US" baseline="-25000" dirty="0" smtClean="0"/>
                <a:t>3</a:t>
              </a:r>
              <a:r>
                <a:rPr lang="ru-RU" baseline="-25000" dirty="0" smtClean="0"/>
                <a:t>   </a:t>
              </a:r>
              <a:r>
                <a:rPr lang="ru-RU" dirty="0" smtClean="0"/>
                <a:t>(выпадение голубого осадка)</a:t>
              </a:r>
              <a:r>
                <a:rPr lang="en-US" baseline="-25000" dirty="0" smtClean="0"/>
                <a:t/>
              </a:r>
              <a:br>
                <a:rPr lang="en-US" baseline="-25000" dirty="0" smtClean="0"/>
              </a:br>
              <a:r>
                <a:rPr lang="en-US" dirty="0" smtClean="0"/>
                <a:t>Cu </a:t>
              </a:r>
              <a:r>
                <a:rPr lang="en-US" baseline="30000" dirty="0" smtClean="0"/>
                <a:t>2+</a:t>
              </a:r>
              <a:r>
                <a:rPr lang="en-US" dirty="0" smtClean="0"/>
                <a:t> + 2OH</a:t>
              </a:r>
              <a:r>
                <a:rPr lang="en-US" baseline="30000" dirty="0" smtClean="0"/>
                <a:t>-</a:t>
              </a:r>
              <a:r>
                <a:rPr lang="en-US" dirty="0" smtClean="0"/>
                <a:t> = Cu(OH)</a:t>
              </a:r>
              <a:r>
                <a:rPr lang="en-US" baseline="-25000" dirty="0" smtClean="0"/>
                <a:t>2</a:t>
              </a:r>
              <a:endParaRPr lang="ru-RU" dirty="0" smtClean="0"/>
            </a:p>
          </p:txBody>
        </p:sp>
      </p:grpSp>
      <p:sp>
        <p:nvSpPr>
          <p:cNvPr id="11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" name="Содержимое 13"/>
          <p:cNvSpPr>
            <a:spLocks noGrp="1"/>
          </p:cNvSpPr>
          <p:nvPr>
            <p:ph idx="1"/>
          </p:nvPr>
        </p:nvSpPr>
        <p:spPr>
          <a:xfrm>
            <a:off x="251520" y="188640"/>
            <a:ext cx="8892480" cy="172819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С3.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Даны вещества: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Cu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Fe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NaOH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HCl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AgNO</a:t>
            </a:r>
            <a:r>
              <a:rPr lang="ru-RU" baseline="-25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3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. Используя воду и необходимые вещества только из этого списка, получите в две стадии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гидроксид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меди (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II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). Опишите признаки проводимых реакций. Для реакции ионного обмена напишите сокращенное ионное уравнение реакции. 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Козина Лариса</a:t>
            </a: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828328"/>
          </a:xfrm>
        </p:spPr>
        <p:txBody>
          <a:bodyPr>
            <a:normAutofit/>
          </a:bodyPr>
          <a:lstStyle/>
          <a:p>
            <a:pPr algn="ctr"/>
            <a:r>
              <a:rPr lang="ru-RU" sz="44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Ресурсы:</a:t>
            </a:r>
            <a:endParaRPr lang="ru-RU" sz="4400" b="1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104456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buNone/>
              <a:defRPr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</a:rPr>
              <a:t>1. О.С. Габриелян. Химия 9 класс. Дрофа. М. 2009</a:t>
            </a:r>
          </a:p>
          <a:p>
            <a:pPr marL="514350" indent="-514350">
              <a:spcBef>
                <a:spcPts val="0"/>
              </a:spcBef>
              <a:buNone/>
              <a:defRPr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</a:rPr>
              <a:t>2. О.С. Габриелян. Химия 8 класс. Дрофа. М. 2009</a:t>
            </a:r>
          </a:p>
          <a:p>
            <a:pPr marL="514350" indent="-514350">
              <a:spcBef>
                <a:spcPts val="0"/>
              </a:spcBef>
              <a:buNone/>
              <a:defRPr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</a:rPr>
              <a:t>3. Открытый БАНК заданий по химии ГИА </a:t>
            </a:r>
          </a:p>
          <a:p>
            <a:pPr marL="514350" indent="-514350">
              <a:spcBef>
                <a:spcPts val="0"/>
              </a:spcBef>
              <a:buNone/>
              <a:defRPr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</a:rPr>
              <a:t>4. Шаблон Л.А. Алексеевой</a:t>
            </a:r>
          </a:p>
          <a:p>
            <a:pPr marL="514350" indent="-514350">
              <a:spcBef>
                <a:spcPts val="0"/>
              </a:spcBef>
              <a:buNone/>
              <a:defRPr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</a:rPr>
              <a:t>5. 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hlinkClick r:id="rId2"/>
              </a:rPr>
              <a:t>http://www.openclass.ru/node/438771</a:t>
            </a:r>
            <a:endParaRPr lang="ru-RU" sz="2800" b="1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</a:endParaRPr>
          </a:p>
          <a:p>
            <a:pPr marL="514350" indent="-514350">
              <a:spcBef>
                <a:spcPts val="0"/>
              </a:spcBef>
              <a:buNone/>
              <a:defRPr/>
            </a:pPr>
            <a:endParaRPr lang="ru-RU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</a:endParaRPr>
          </a:p>
          <a:p>
            <a:pPr marL="514350" indent="-514350">
              <a:spcBef>
                <a:spcPts val="0"/>
              </a:spcBef>
              <a:buNone/>
              <a:defRPr/>
            </a:pPr>
            <a:endParaRPr lang="ru-RU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Козина Лариса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9"/>
          <p:cNvSpPr txBox="1">
            <a:spLocks/>
          </p:cNvSpPr>
          <p:nvPr/>
        </p:nvSpPr>
        <p:spPr>
          <a:xfrm>
            <a:off x="221365" y="1772816"/>
            <a:ext cx="8229600" cy="4816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Latha" pitchFamily="2"/>
              </a:rPr>
              <a:t> 15 вопросов с выбором одного правильного  ответа</a:t>
            </a:r>
            <a:endParaRPr lang="ru-RU" sz="28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Latha" pitchFamily="2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59632" y="620688"/>
            <a:ext cx="66572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rgbClr val="786C71">
                        <a:shade val="20000"/>
                        <a:satMod val="200000"/>
                      </a:srgbClr>
                    </a:gs>
                    <a:gs pos="78000">
                      <a:srgbClr val="786C71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86C71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Latha" pitchFamily="2"/>
              </a:rPr>
              <a:t>Задания части «</a:t>
            </a:r>
            <a:r>
              <a:rPr lang="en-US" sz="2800" b="1" dirty="0" smtClean="0">
                <a:ln w="1905"/>
                <a:gradFill>
                  <a:gsLst>
                    <a:gs pos="0">
                      <a:srgbClr val="786C71">
                        <a:shade val="20000"/>
                        <a:satMod val="200000"/>
                      </a:srgbClr>
                    </a:gs>
                    <a:gs pos="78000">
                      <a:srgbClr val="786C71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86C71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Latha" pitchFamily="2"/>
              </a:rPr>
              <a:t>A</a:t>
            </a:r>
            <a:r>
              <a:rPr lang="ru-RU" sz="2800" b="1" dirty="0" smtClean="0">
                <a:ln w="1905"/>
                <a:gradFill>
                  <a:gsLst>
                    <a:gs pos="0">
                      <a:srgbClr val="786C71">
                        <a:shade val="20000"/>
                        <a:satMod val="200000"/>
                      </a:srgbClr>
                    </a:gs>
                    <a:gs pos="78000">
                      <a:srgbClr val="786C71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86C71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Latha" pitchFamily="2"/>
              </a:rPr>
              <a:t>»</a:t>
            </a:r>
            <a:endParaRPr lang="ru-RU" sz="110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Козина Лариса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6878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411759" y="4149080"/>
            <a:ext cx="4320000" cy="72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/>
              <a:t>Верно</a:t>
            </a:r>
            <a:endParaRPr lang="ru-RU" sz="2400" b="1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11760" y="2204863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411760" y="2204864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/>
              <a:t>Al</a:t>
            </a:r>
            <a:endParaRPr lang="ru-RU" sz="2400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411760" y="4149080"/>
            <a:ext cx="4320000" cy="72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 </a:t>
            </a:r>
            <a:r>
              <a:rPr lang="en-US" sz="2400" dirty="0" smtClean="0"/>
              <a:t>B</a:t>
            </a:r>
            <a:endParaRPr lang="ru-RU" sz="24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411760" y="3212975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411760" y="3212976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/>
              <a:t>Li</a:t>
            </a:r>
            <a:endParaRPr lang="ru-RU" sz="24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411760" y="5085183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411760" y="5085184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/>
              <a:t>P</a:t>
            </a:r>
            <a:endParaRPr lang="ru-RU" sz="2400" dirty="0"/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А1.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2400" dirty="0" smtClean="0"/>
              <a:t>На приведенном рисунке</a:t>
            </a:r>
            <a:br>
              <a:rPr lang="ru-RU" sz="2400" dirty="0" smtClean="0"/>
            </a:br>
            <a:r>
              <a:rPr lang="ru-RU" sz="2400" dirty="0" smtClean="0"/>
              <a:t> Изображена модель атома</a:t>
            </a:r>
            <a:br>
              <a:rPr lang="ru-RU" sz="2400" dirty="0" smtClean="0"/>
            </a:b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1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Содержимое 8">
            <a:hlinkClick r:id="rId2" action="ppaction://hlinksldjump"/>
          </p:cNvPr>
          <p:cNvSpPr txBox="1">
            <a:spLocks/>
          </p:cNvSpPr>
          <p:nvPr/>
        </p:nvSpPr>
        <p:spPr>
          <a:xfrm>
            <a:off x="683568" y="4380726"/>
            <a:ext cx="1357322" cy="57492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tlCol="0" anchor="ctr">
            <a:normAutofit fontScale="55000" lnSpcReduction="200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ru-RU" sz="4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ТМ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ТМ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Содержимое 8">
            <a:hlinkClick r:id="rId3" action="ppaction://hlinksldjump"/>
          </p:cNvPr>
          <p:cNvSpPr txBox="1">
            <a:spLocks/>
          </p:cNvSpPr>
          <p:nvPr/>
        </p:nvSpPr>
        <p:spPr>
          <a:xfrm>
            <a:off x="683568" y="5260554"/>
            <a:ext cx="1357322" cy="57606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Ins="91440" bIns="45720" rtlCol="0" anchor="ctr">
            <a:normAutofit fontScale="92500" lnSpcReduction="10000"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ru-RU" sz="2800" smtClean="0">
                <a:solidFill>
                  <a:srgbClr val="C00000"/>
                </a:solidFill>
              </a:rPr>
              <a:t>ТР</a:t>
            </a:r>
            <a:endParaRPr lang="ru-RU" sz="2800" dirty="0">
              <a:solidFill>
                <a:srgbClr val="C00000"/>
              </a:solidFill>
            </a:endParaRPr>
          </a:p>
        </p:txBody>
      </p:sp>
      <p:pic>
        <p:nvPicPr>
          <p:cNvPr id="20" name="Рисунок 19" descr="undefined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256" y="260648"/>
            <a:ext cx="151216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Козина Лариса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411759" y="5085184"/>
            <a:ext cx="4320000" cy="72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/>
              <a:t>Верно</a:t>
            </a:r>
            <a:endParaRPr lang="ru-RU" sz="2400" b="1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411760" y="2204863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411760" y="2204864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/>
              <a:t>S  → P →  Si </a:t>
            </a:r>
            <a:endParaRPr lang="ru-RU" sz="2400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411760" y="5085184"/>
            <a:ext cx="4320000" cy="72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 </a:t>
            </a:r>
            <a:endParaRPr lang="ru-RU" sz="24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/>
              <a:t>P → S → </a:t>
            </a:r>
            <a:r>
              <a:rPr lang="en-US" sz="2400" dirty="0" err="1" smtClean="0"/>
              <a:t>Cl</a:t>
            </a:r>
            <a:endParaRPr lang="ru-RU" sz="2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411760" y="3212975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411760" y="3212976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/>
              <a:t>F  → </a:t>
            </a:r>
            <a:r>
              <a:rPr lang="en-US" sz="2400" dirty="0" err="1" smtClean="0"/>
              <a:t>Cl</a:t>
            </a:r>
            <a:r>
              <a:rPr lang="en-US" sz="2400" dirty="0" smtClean="0"/>
              <a:t> → Br</a:t>
            </a:r>
            <a:endParaRPr lang="ru-RU" sz="2400" dirty="0" smtClean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411760" y="4149079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411760" y="4149080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/>
              <a:t>O → N → C </a:t>
            </a:r>
            <a:endParaRPr lang="ru-RU" sz="2400" dirty="0"/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А2.</a:t>
            </a:r>
            <a:r>
              <a:rPr lang="ru-RU" sz="2400" dirty="0" smtClean="0"/>
              <a:t>  В каком ряду химических элементов усиливаются неметаллические свойства соответствующих им простых веществ?</a:t>
            </a:r>
            <a:endParaRPr lang="ru-RU" sz="2400" dirty="0"/>
          </a:p>
        </p:txBody>
      </p:sp>
      <p:sp>
        <p:nvSpPr>
          <p:cNvPr id="14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Содержимое 8">
            <a:hlinkClick r:id="rId2" action="ppaction://hlinksldjump"/>
          </p:cNvPr>
          <p:cNvSpPr txBox="1">
            <a:spLocks/>
          </p:cNvSpPr>
          <p:nvPr/>
        </p:nvSpPr>
        <p:spPr>
          <a:xfrm>
            <a:off x="683568" y="4380726"/>
            <a:ext cx="1357322" cy="57492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tlCol="0" anchor="ctr">
            <a:normAutofit fontScale="55000" lnSpcReduction="200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ru-RU" sz="4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ТМ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ТМ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Содержимое 8">
            <a:hlinkClick r:id="rId3" action="ppaction://hlinksldjump"/>
          </p:cNvPr>
          <p:cNvSpPr txBox="1">
            <a:spLocks/>
          </p:cNvSpPr>
          <p:nvPr/>
        </p:nvSpPr>
        <p:spPr>
          <a:xfrm>
            <a:off x="683568" y="5260554"/>
            <a:ext cx="1357322" cy="57606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Ins="91440" bIns="45720" rtlCol="0" anchor="ctr">
            <a:normAutofit fontScale="92500" lnSpcReduction="10000"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ru-RU" sz="2800" smtClean="0">
                <a:solidFill>
                  <a:srgbClr val="C00000"/>
                </a:solidFill>
              </a:rPr>
              <a:t>ТР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Козина Лариса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2411759" y="4149080"/>
            <a:ext cx="4320480" cy="72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/>
              <a:t>Верно</a:t>
            </a:r>
            <a:endParaRPr lang="ru-RU" sz="2400" b="1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411760" y="2204863"/>
            <a:ext cx="432048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411760" y="2204864"/>
            <a:ext cx="432048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к</a:t>
            </a:r>
            <a:r>
              <a:rPr lang="ru-RU" sz="2400" dirty="0" smtClean="0"/>
              <a:t>овалентная неполярная</a:t>
            </a:r>
            <a:endParaRPr lang="ru-RU" sz="2400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411760" y="4149080"/>
            <a:ext cx="4320480" cy="72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ковалентная </a:t>
            </a:r>
            <a:r>
              <a:rPr lang="ru-RU" sz="2400" dirty="0" smtClean="0"/>
              <a:t>полярная</a:t>
            </a:r>
            <a:endParaRPr lang="ru-RU" sz="24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411760" y="3212975"/>
            <a:ext cx="432048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411760" y="3212976"/>
            <a:ext cx="432048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/>
              <a:t>ионная</a:t>
            </a:r>
            <a:endParaRPr lang="ru-RU" sz="2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 smtClean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411760" y="5085183"/>
            <a:ext cx="432048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411760" y="5085184"/>
            <a:ext cx="432048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/>
              <a:t>металлическая</a:t>
            </a:r>
            <a:endParaRPr lang="ru-RU" sz="2400" dirty="0"/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А3.</a:t>
            </a:r>
            <a:r>
              <a:rPr lang="ru-RU" sz="2400" dirty="0" smtClean="0"/>
              <a:t>  В молекуле аммиака химическая связь </a:t>
            </a:r>
            <a:endParaRPr lang="ru-RU" sz="2400" dirty="0"/>
          </a:p>
        </p:txBody>
      </p:sp>
      <p:sp>
        <p:nvSpPr>
          <p:cNvPr id="12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Содержимое 8">
            <a:hlinkClick r:id="rId2" action="ppaction://hlinksldjump"/>
          </p:cNvPr>
          <p:cNvSpPr txBox="1">
            <a:spLocks/>
          </p:cNvSpPr>
          <p:nvPr/>
        </p:nvSpPr>
        <p:spPr>
          <a:xfrm>
            <a:off x="683568" y="4380726"/>
            <a:ext cx="1357322" cy="57492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tlCol="0" anchor="ctr">
            <a:normAutofit fontScale="55000" lnSpcReduction="200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ru-RU" sz="4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ТМ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ТМ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Содержимое 8">
            <a:hlinkClick r:id="rId3" action="ppaction://hlinksldjump"/>
          </p:cNvPr>
          <p:cNvSpPr txBox="1">
            <a:spLocks/>
          </p:cNvSpPr>
          <p:nvPr/>
        </p:nvSpPr>
        <p:spPr>
          <a:xfrm>
            <a:off x="683568" y="5260554"/>
            <a:ext cx="1357322" cy="57606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Ins="91440" bIns="45720" rtlCol="0" anchor="ctr">
            <a:normAutofit fontScale="92500" lnSpcReduction="10000"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ru-RU" sz="2800" smtClean="0">
                <a:solidFill>
                  <a:srgbClr val="C00000"/>
                </a:solidFill>
              </a:rPr>
              <a:t>ТР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Козина Лариса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2411759" y="5085184"/>
            <a:ext cx="4320000" cy="72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/>
              <a:t>Верно</a:t>
            </a:r>
            <a:endParaRPr lang="ru-RU" sz="2400" b="1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411760" y="2204863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411760" y="2204864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/>
              <a:t>PH</a:t>
            </a:r>
            <a:r>
              <a:rPr lang="ru-RU" sz="2400" baseline="-25000" dirty="0" smtClean="0"/>
              <a:t>3</a:t>
            </a:r>
            <a:endParaRPr lang="ru-RU" sz="2400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411759" y="5085184"/>
            <a:ext cx="4320000" cy="72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/>
              <a:t>H</a:t>
            </a:r>
            <a:r>
              <a:rPr lang="ru-RU" sz="2400" baseline="-25000" dirty="0" smtClean="0"/>
              <a:t> 3</a:t>
            </a:r>
            <a:r>
              <a:rPr lang="en-US" sz="2400" dirty="0" smtClean="0"/>
              <a:t>PO</a:t>
            </a:r>
            <a:r>
              <a:rPr lang="ru-RU" sz="2400" baseline="-25000" dirty="0" smtClean="0"/>
              <a:t>4</a:t>
            </a:r>
            <a:endParaRPr lang="ru-RU" sz="2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411760" y="3212975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411760" y="3212976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P</a:t>
            </a:r>
            <a:r>
              <a:rPr lang="ru-RU" sz="2400" baseline="-25000" dirty="0" smtClean="0"/>
              <a:t>2</a:t>
            </a:r>
            <a:r>
              <a:rPr lang="en-US" sz="2400" dirty="0" smtClean="0"/>
              <a:t>O</a:t>
            </a:r>
            <a:r>
              <a:rPr lang="ru-RU" sz="2400" baseline="-25000" dirty="0"/>
              <a:t>3</a:t>
            </a:r>
            <a:endParaRPr lang="ru-RU" sz="2400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411760" y="4149079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411760" y="4149080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 smtClean="0"/>
              <a:t>Ca</a:t>
            </a:r>
            <a:r>
              <a:rPr lang="ru-RU" sz="2400" baseline="-25000" dirty="0" smtClean="0"/>
              <a:t>3</a:t>
            </a:r>
            <a:r>
              <a:rPr lang="en-US" sz="2400" dirty="0" smtClean="0"/>
              <a:t>P</a:t>
            </a:r>
            <a:r>
              <a:rPr lang="en-US" sz="2400" baseline="-25000" dirty="0" smtClean="0"/>
              <a:t>2</a:t>
            </a:r>
            <a:endParaRPr lang="ru-RU" sz="2400" dirty="0"/>
          </a:p>
        </p:txBody>
      </p:sp>
      <p:sp>
        <p:nvSpPr>
          <p:cNvPr id="32" name="Заголовок 3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А4.</a:t>
            </a:r>
            <a:r>
              <a:rPr lang="ru-RU" sz="2400" dirty="0" smtClean="0"/>
              <a:t>  В каком соединении  степень окисления фосфора  равна +5? </a:t>
            </a:r>
            <a:endParaRPr lang="ru-RU" sz="2400" dirty="0"/>
          </a:p>
        </p:txBody>
      </p:sp>
      <p:sp>
        <p:nvSpPr>
          <p:cNvPr id="12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Содержимое 8">
            <a:hlinkClick r:id="rId2" action="ppaction://hlinksldjump"/>
          </p:cNvPr>
          <p:cNvSpPr txBox="1">
            <a:spLocks/>
          </p:cNvSpPr>
          <p:nvPr/>
        </p:nvSpPr>
        <p:spPr>
          <a:xfrm>
            <a:off x="683568" y="4380726"/>
            <a:ext cx="1357322" cy="57492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tlCol="0" anchor="ctr">
            <a:normAutofit fontScale="55000" lnSpcReduction="200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ru-RU" sz="4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ТМ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ТМ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Содержимое 8">
            <a:hlinkClick r:id="rId3" action="ppaction://hlinksldjump"/>
          </p:cNvPr>
          <p:cNvSpPr txBox="1">
            <a:spLocks/>
          </p:cNvSpPr>
          <p:nvPr/>
        </p:nvSpPr>
        <p:spPr>
          <a:xfrm>
            <a:off x="683568" y="5260554"/>
            <a:ext cx="1357322" cy="57606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Ins="91440" bIns="45720" rtlCol="0" anchor="ctr">
            <a:normAutofit fontScale="92500" lnSpcReduction="10000"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ru-RU" sz="2800" smtClean="0">
                <a:solidFill>
                  <a:srgbClr val="C00000"/>
                </a:solidFill>
              </a:rPr>
              <a:t>ТР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Козина Лариса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2411759" y="2204864"/>
            <a:ext cx="4320000" cy="72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/>
              <a:t>Верно</a:t>
            </a:r>
            <a:endParaRPr lang="ru-RU" sz="2400" b="1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411760" y="3212975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411760" y="3212976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 smtClean="0"/>
          </a:p>
          <a:p>
            <a:pPr algn="ctr"/>
            <a:r>
              <a:rPr lang="en-US" sz="2400" dirty="0" smtClean="0"/>
              <a:t>B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O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, H</a:t>
            </a:r>
            <a:r>
              <a:rPr lang="en-US" sz="2400" baseline="-25000" dirty="0" smtClean="0"/>
              <a:t>3</a:t>
            </a:r>
            <a:r>
              <a:rPr lang="ru-RU" sz="2400" dirty="0" smtClean="0"/>
              <a:t>РО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             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411760" y="2204864"/>
            <a:ext cx="4320000" cy="72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/>
              <a:t>CrO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, </a:t>
            </a:r>
            <a:r>
              <a:rPr lang="ru-RU" sz="2400" dirty="0" smtClean="0"/>
              <a:t>С</a:t>
            </a:r>
            <a:r>
              <a:rPr lang="en-US" sz="2400" dirty="0" smtClean="0"/>
              <a:t>a(OH)</a:t>
            </a:r>
            <a:r>
              <a:rPr lang="en-US" sz="2400" baseline="-25000" dirty="0" smtClean="0"/>
              <a:t>2 </a:t>
            </a:r>
            <a:endParaRPr lang="ru-RU" sz="24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411760" y="4149079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411760" y="4149080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2400" dirty="0" err="1" smtClean="0"/>
              <a:t>MgO</a:t>
            </a:r>
            <a:r>
              <a:rPr lang="en-US" sz="2400" dirty="0" smtClean="0"/>
              <a:t>, Al(OH)</a:t>
            </a:r>
            <a:r>
              <a:rPr lang="en-US" sz="2400" baseline="-25000" dirty="0" smtClean="0"/>
              <a:t>3</a:t>
            </a:r>
            <a:endParaRPr lang="ru-RU" sz="24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411760" y="5085183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411760" y="5085184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/>
              <a:t>CO, </a:t>
            </a:r>
            <a:r>
              <a:rPr lang="en-US" sz="2400" dirty="0" err="1" smtClean="0"/>
              <a:t>NaOH</a:t>
            </a:r>
            <a:endParaRPr lang="ru-RU" sz="2400" dirty="0"/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А</a:t>
            </a:r>
            <a:r>
              <a:rPr lang="en-US" sz="2400" b="1" dirty="0" smtClean="0"/>
              <a:t>5.</a:t>
            </a:r>
            <a:r>
              <a:rPr lang="en-US" sz="2400" dirty="0" smtClean="0"/>
              <a:t>  </a:t>
            </a:r>
            <a:r>
              <a:rPr lang="ru-RU" sz="2400" dirty="0" smtClean="0"/>
              <a:t>Кислотным оксидом и основанием, соответственно, являются 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12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Содержимое 8">
            <a:hlinkClick r:id="rId2" action="ppaction://hlinksldjump"/>
          </p:cNvPr>
          <p:cNvSpPr txBox="1">
            <a:spLocks/>
          </p:cNvSpPr>
          <p:nvPr/>
        </p:nvSpPr>
        <p:spPr>
          <a:xfrm>
            <a:off x="683568" y="4380726"/>
            <a:ext cx="1357322" cy="57492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tlCol="0" anchor="ctr">
            <a:normAutofit fontScale="55000" lnSpcReduction="200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ru-RU" sz="4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ТМ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ТМ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Содержимое 8">
            <a:hlinkClick r:id="rId3" action="ppaction://hlinksldjump"/>
          </p:cNvPr>
          <p:cNvSpPr txBox="1">
            <a:spLocks/>
          </p:cNvSpPr>
          <p:nvPr/>
        </p:nvSpPr>
        <p:spPr>
          <a:xfrm>
            <a:off x="683568" y="5260554"/>
            <a:ext cx="1357322" cy="57606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Ins="91440" bIns="45720" rtlCol="0" anchor="ctr">
            <a:normAutofit fontScale="92500" lnSpcReduction="10000"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ru-RU" sz="2800" smtClean="0">
                <a:solidFill>
                  <a:srgbClr val="C00000"/>
                </a:solidFill>
              </a:rPr>
              <a:t>ТР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Козина Лариса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848</TotalTime>
  <Words>1183</Words>
  <Application>Microsoft Office PowerPoint</Application>
  <PresentationFormat>Экран (4:3)</PresentationFormat>
  <Paragraphs>317</Paragraphs>
  <Slides>31</Slides>
  <Notes>0</Notes>
  <HiddenSlides>2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Аптека</vt:lpstr>
      <vt:lpstr>Тест для подготовки к ГИА по химии</vt:lpstr>
      <vt:lpstr>Цели:</vt:lpstr>
      <vt:lpstr>Инструкция</vt:lpstr>
      <vt:lpstr>Слайд 4</vt:lpstr>
      <vt:lpstr>А1. На приведенном рисунке  Изображена модель атома </vt:lpstr>
      <vt:lpstr>А2.  В каком ряду химических элементов усиливаются неметаллические свойства соответствующих им простых веществ?</vt:lpstr>
      <vt:lpstr>А3.  В молекуле аммиака химическая связь </vt:lpstr>
      <vt:lpstr>А4.  В каком соединении  степень окисления фосфора  равна +5? </vt:lpstr>
      <vt:lpstr>А5.  Кислотным оксидом и основанием, соответственно, являются  </vt:lpstr>
      <vt:lpstr>А6.  Признаком протекания химической реакции между уксусной кислотой и гидрокарбонатом натрия является</vt:lpstr>
      <vt:lpstr>А7. Одинаковое число молей катионов и анионов образуются при полной диссоциации в водном растворе  1 моль </vt:lpstr>
      <vt:lpstr>А8. Газ выделяется при взаимодействии             </vt:lpstr>
      <vt:lpstr>A9.  Не реагируют  друг с другом </vt:lpstr>
      <vt:lpstr>А10. Оксид алюминия реагирует с каждым из двух веществ:</vt:lpstr>
      <vt:lpstr>А11.  Гидроксид натрия реагирует с каждым из двух веществ</vt:lpstr>
      <vt:lpstr>A12.  Карбонат бария можно получить в результате реакции нитрата бария с</vt:lpstr>
      <vt:lpstr>А13.  Верны ли  суждения о способах разделения смесей? </vt:lpstr>
      <vt:lpstr>А14.  Азот является восстановителем в реакции   </vt:lpstr>
      <vt:lpstr>А15.  На какой диаграмме распределение массовых долей элементов соответствует количественному составу  карбоната натрия?</vt:lpstr>
      <vt:lpstr>Слайд 20</vt:lpstr>
      <vt:lpstr>Слайд 21</vt:lpstr>
      <vt:lpstr>Слайд 22</vt:lpstr>
      <vt:lpstr>В1.  Общим для алюминия и  фосфора является </vt:lpstr>
      <vt:lpstr>В2.  Для уксусной кислоты верны следующие утверждения:</vt:lpstr>
      <vt:lpstr>Слайд 25</vt:lpstr>
      <vt:lpstr>Слайд 26</vt:lpstr>
      <vt:lpstr>Слайд 27</vt:lpstr>
      <vt:lpstr>С1.   Используя Метод Электронного Баланса, Расставьте Коэффициенты В Уравнении Реакции, Схема Которой           HNO3 + I2  HIO3 + NO2 + H2O</vt:lpstr>
      <vt:lpstr>С2. 160 г раствора сульфата меди (II) смешали с избытком раствора гидроксида натрия. выпал осадок массой 19,6 г. вычислите массовую долю соли в растворе сульфата меди (II).  </vt:lpstr>
      <vt:lpstr>Слайд 30</vt:lpstr>
      <vt:lpstr>Ресурсы: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</dc:title>
  <dc:creator>Larisa</dc:creator>
  <cp:lastModifiedBy>Larisa</cp:lastModifiedBy>
  <cp:revision>105</cp:revision>
  <dcterms:modified xsi:type="dcterms:W3CDTF">2014-02-02T17:35:35Z</dcterms:modified>
</cp:coreProperties>
</file>